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0"/>
  </p:notesMasterIdLst>
  <p:handoutMasterIdLst>
    <p:handoutMasterId r:id="rId31"/>
  </p:handoutMasterIdLst>
  <p:sldIdLst>
    <p:sldId id="592" r:id="rId2"/>
    <p:sldId id="620" r:id="rId3"/>
    <p:sldId id="593" r:id="rId4"/>
    <p:sldId id="625" r:id="rId5"/>
    <p:sldId id="603" r:id="rId6"/>
    <p:sldId id="626" r:id="rId7"/>
    <p:sldId id="657" r:id="rId8"/>
    <p:sldId id="699" r:id="rId9"/>
    <p:sldId id="700" r:id="rId10"/>
    <p:sldId id="673" r:id="rId11"/>
    <p:sldId id="712" r:id="rId12"/>
    <p:sldId id="713" r:id="rId13"/>
    <p:sldId id="714" r:id="rId14"/>
    <p:sldId id="704" r:id="rId15"/>
    <p:sldId id="705" r:id="rId16"/>
    <p:sldId id="668" r:id="rId17"/>
    <p:sldId id="706" r:id="rId18"/>
    <p:sldId id="710" r:id="rId19"/>
    <p:sldId id="654" r:id="rId20"/>
    <p:sldId id="669" r:id="rId21"/>
    <p:sldId id="655" r:id="rId22"/>
    <p:sldId id="687" r:id="rId23"/>
    <p:sldId id="711" r:id="rId24"/>
    <p:sldId id="709" r:id="rId25"/>
    <p:sldId id="671" r:id="rId26"/>
    <p:sldId id="658" r:id="rId27"/>
    <p:sldId id="659" r:id="rId28"/>
    <p:sldId id="641" r:id="rId29"/>
  </p:sldIdLst>
  <p:sldSz cx="9144000" cy="6858000" type="screen4x3"/>
  <p:notesSz cx="6797675" cy="9926638"/>
  <p:defaultTextStyle>
    <a:defPPr>
      <a:defRPr lang="zh-TW"/>
    </a:defPPr>
    <a:lvl1pPr algn="l" rtl="0" fontAlgn="base">
      <a:spcBef>
        <a:spcPct val="0"/>
      </a:spcBef>
      <a:spcAft>
        <a:spcPct val="0"/>
      </a:spcAft>
      <a:defRPr kumimoji="1" sz="3200" kern="1200">
        <a:solidFill>
          <a:schemeClr val="tx1"/>
        </a:solidFill>
        <a:latin typeface="Arial" charset="0"/>
        <a:ea typeface="新細明體" charset="-120"/>
        <a:cs typeface="+mn-cs"/>
      </a:defRPr>
    </a:lvl1pPr>
    <a:lvl2pPr marL="457200" algn="l" rtl="0" fontAlgn="base">
      <a:spcBef>
        <a:spcPct val="0"/>
      </a:spcBef>
      <a:spcAft>
        <a:spcPct val="0"/>
      </a:spcAft>
      <a:defRPr kumimoji="1" sz="3200" kern="1200">
        <a:solidFill>
          <a:schemeClr val="tx1"/>
        </a:solidFill>
        <a:latin typeface="Arial" charset="0"/>
        <a:ea typeface="新細明體" charset="-120"/>
        <a:cs typeface="+mn-cs"/>
      </a:defRPr>
    </a:lvl2pPr>
    <a:lvl3pPr marL="914400" algn="l" rtl="0" fontAlgn="base">
      <a:spcBef>
        <a:spcPct val="0"/>
      </a:spcBef>
      <a:spcAft>
        <a:spcPct val="0"/>
      </a:spcAft>
      <a:defRPr kumimoji="1" sz="3200" kern="1200">
        <a:solidFill>
          <a:schemeClr val="tx1"/>
        </a:solidFill>
        <a:latin typeface="Arial" charset="0"/>
        <a:ea typeface="新細明體" charset="-120"/>
        <a:cs typeface="+mn-cs"/>
      </a:defRPr>
    </a:lvl3pPr>
    <a:lvl4pPr marL="1371600" algn="l" rtl="0" fontAlgn="base">
      <a:spcBef>
        <a:spcPct val="0"/>
      </a:spcBef>
      <a:spcAft>
        <a:spcPct val="0"/>
      </a:spcAft>
      <a:defRPr kumimoji="1" sz="3200" kern="1200">
        <a:solidFill>
          <a:schemeClr val="tx1"/>
        </a:solidFill>
        <a:latin typeface="Arial" charset="0"/>
        <a:ea typeface="新細明體" charset="-120"/>
        <a:cs typeface="+mn-cs"/>
      </a:defRPr>
    </a:lvl4pPr>
    <a:lvl5pPr marL="1828800" algn="l" rtl="0" fontAlgn="base">
      <a:spcBef>
        <a:spcPct val="0"/>
      </a:spcBef>
      <a:spcAft>
        <a:spcPct val="0"/>
      </a:spcAft>
      <a:defRPr kumimoji="1" sz="3200" kern="1200">
        <a:solidFill>
          <a:schemeClr val="tx1"/>
        </a:solidFill>
        <a:latin typeface="Arial" charset="0"/>
        <a:ea typeface="新細明體" charset="-120"/>
        <a:cs typeface="+mn-cs"/>
      </a:defRPr>
    </a:lvl5pPr>
    <a:lvl6pPr marL="2286000" algn="l" defTabSz="914400" rtl="0" eaLnBrk="1" latinLnBrk="0" hangingPunct="1">
      <a:defRPr kumimoji="1" sz="3200" kern="1200">
        <a:solidFill>
          <a:schemeClr val="tx1"/>
        </a:solidFill>
        <a:latin typeface="Arial" charset="0"/>
        <a:ea typeface="新細明體" charset="-120"/>
        <a:cs typeface="+mn-cs"/>
      </a:defRPr>
    </a:lvl6pPr>
    <a:lvl7pPr marL="2743200" algn="l" defTabSz="914400" rtl="0" eaLnBrk="1" latinLnBrk="0" hangingPunct="1">
      <a:defRPr kumimoji="1" sz="3200" kern="1200">
        <a:solidFill>
          <a:schemeClr val="tx1"/>
        </a:solidFill>
        <a:latin typeface="Arial" charset="0"/>
        <a:ea typeface="新細明體" charset="-120"/>
        <a:cs typeface="+mn-cs"/>
      </a:defRPr>
    </a:lvl7pPr>
    <a:lvl8pPr marL="3200400" algn="l" defTabSz="914400" rtl="0" eaLnBrk="1" latinLnBrk="0" hangingPunct="1">
      <a:defRPr kumimoji="1" sz="3200" kern="1200">
        <a:solidFill>
          <a:schemeClr val="tx1"/>
        </a:solidFill>
        <a:latin typeface="Arial" charset="0"/>
        <a:ea typeface="新細明體" charset="-120"/>
        <a:cs typeface="+mn-cs"/>
      </a:defRPr>
    </a:lvl8pPr>
    <a:lvl9pPr marL="3657600" algn="l" defTabSz="914400" rtl="0" eaLnBrk="1" latinLnBrk="0" hangingPunct="1">
      <a:defRPr kumimoji="1" sz="3200" kern="1200">
        <a:solidFill>
          <a:schemeClr val="tx1"/>
        </a:solidFill>
        <a:latin typeface="Arial" charset="0"/>
        <a:ea typeface="新細明體"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00000"/>
    <a:srgbClr val="C00000"/>
    <a:srgbClr val="D20000"/>
    <a:srgbClr val="A80000"/>
    <a:srgbClr val="CCECFF"/>
    <a:srgbClr val="993366"/>
    <a:srgbClr val="D60093"/>
    <a:srgbClr val="800080"/>
    <a:srgbClr val="FFFFCC"/>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03447BB-5D67-496B-8E87-E561075AD55C}" styleName="深色樣式 1 - 輔色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33" autoAdjust="0"/>
    <p:restoredTop sz="97228" autoAdjust="0"/>
  </p:normalViewPr>
  <p:slideViewPr>
    <p:cSldViewPr>
      <p:cViewPr>
        <p:scale>
          <a:sx n="70" d="100"/>
          <a:sy n="70" d="100"/>
        </p:scale>
        <p:origin x="-145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2"/>
    </p:cViewPr>
  </p:sorterViewPr>
  <p:notesViewPr>
    <p:cSldViewPr>
      <p:cViewPr varScale="1">
        <p:scale>
          <a:sx n="46" d="100"/>
          <a:sy n="46" d="100"/>
        </p:scale>
        <p:origin x="-2418" y="-90"/>
      </p:cViewPr>
      <p:guideLst>
        <p:guide orient="horz" pos="3126"/>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1058A-36D1-479E-B403-DEE6AADB1FB5}" type="doc">
      <dgm:prSet loTypeId="urn:microsoft.com/office/officeart/2005/8/layout/vList5" loCatId="list" qsTypeId="urn:microsoft.com/office/officeart/2005/8/quickstyle/3d5" qsCatId="3D" csTypeId="urn:microsoft.com/office/officeart/2005/8/colors/colorful5" csCatId="colorful" phldr="1"/>
      <dgm:spPr>
        <a:scene3d>
          <a:camera prst="orthographicFront" zoom="95000"/>
          <a:lightRig rig="flat" dir="t"/>
        </a:scene3d>
      </dgm:spPr>
      <dgm:t>
        <a:bodyPr/>
        <a:lstStyle/>
        <a:p>
          <a:endParaRPr lang="zh-TW" altLang="en-US"/>
        </a:p>
      </dgm:t>
    </dgm:pt>
    <dgm:pt modelId="{B47E3968-DA85-4B63-A3BC-81456526FAC2}">
      <dgm:prSet phldrT="[文字]"/>
      <dgm:spPr>
        <a:solidFill>
          <a:srgbClr val="00B0F0"/>
        </a:solidFill>
      </dgm:spPr>
      <dgm:t>
        <a:bodyPr/>
        <a:lstStyle/>
        <a:p>
          <a:r>
            <a:rPr lang="en-US" altLang="zh-TW" b="1" dirty="0" smtClean="0">
              <a:solidFill>
                <a:schemeClr val="lt1"/>
              </a:solidFill>
              <a:latin typeface="微軟正黑體" pitchFamily="34" charset="-120"/>
              <a:ea typeface="微軟正黑體" pitchFamily="34" charset="-120"/>
            </a:rPr>
            <a:t>Achieve Customer Satisfaction</a:t>
          </a:r>
          <a:endParaRPr lang="zh-TW" altLang="en-US" dirty="0"/>
        </a:p>
      </dgm:t>
    </dgm:pt>
    <dgm:pt modelId="{6F04AC8D-5E3E-4EE0-B479-7A8CAD56411A}" type="parTrans" cxnId="{13C3EFC9-AC9A-42B2-B2F6-04CE43707EAF}">
      <dgm:prSet/>
      <dgm:spPr/>
      <dgm:t>
        <a:bodyPr/>
        <a:lstStyle/>
        <a:p>
          <a:endParaRPr lang="zh-TW" altLang="en-US"/>
        </a:p>
      </dgm:t>
    </dgm:pt>
    <dgm:pt modelId="{67570577-41EA-4E95-A679-E2AD030FF97E}" type="sibTrans" cxnId="{13C3EFC9-AC9A-42B2-B2F6-04CE43707EAF}">
      <dgm:prSet/>
      <dgm:spPr/>
      <dgm:t>
        <a:bodyPr/>
        <a:lstStyle/>
        <a:p>
          <a:endParaRPr lang="zh-TW" altLang="en-US"/>
        </a:p>
      </dgm:t>
    </dgm:pt>
    <dgm:pt modelId="{85AAF9D4-204D-4A3C-8D0D-04394A43AC02}">
      <dgm:prSet phldrT="[文字]"/>
      <dgm:spPr>
        <a:solidFill>
          <a:srgbClr val="FF99CC"/>
        </a:solidFill>
        <a:sp3d/>
      </dgm:spPr>
      <dgm:t>
        <a:bodyPr/>
        <a:lstStyle/>
        <a:p>
          <a:r>
            <a:rPr lang="en-US" altLang="zh-TW" b="1" dirty="0" smtClean="0">
              <a:solidFill>
                <a:schemeClr val="lt1"/>
              </a:solidFill>
              <a:latin typeface="微軟正黑體" pitchFamily="34" charset="-120"/>
              <a:ea typeface="微軟正黑體" pitchFamily="34" charset="-120"/>
            </a:rPr>
            <a:t>Create prosperity for the corporation</a:t>
          </a:r>
          <a:endParaRPr lang="zh-TW" altLang="en-US" dirty="0"/>
        </a:p>
      </dgm:t>
    </dgm:pt>
    <dgm:pt modelId="{5E263BC8-4B72-460C-99C2-32DA61EE6A95}" type="parTrans" cxnId="{A4E63735-1D32-4982-B03C-D3B7FE6DEAC1}">
      <dgm:prSet/>
      <dgm:spPr/>
      <dgm:t>
        <a:bodyPr/>
        <a:lstStyle/>
        <a:p>
          <a:endParaRPr lang="zh-TW" altLang="en-US"/>
        </a:p>
      </dgm:t>
    </dgm:pt>
    <dgm:pt modelId="{7DED8245-376A-475C-8ED4-089BBF1060A6}" type="sibTrans" cxnId="{A4E63735-1D32-4982-B03C-D3B7FE6DEAC1}">
      <dgm:prSet/>
      <dgm:spPr/>
      <dgm:t>
        <a:bodyPr/>
        <a:lstStyle/>
        <a:p>
          <a:endParaRPr lang="zh-TW" altLang="en-US"/>
        </a:p>
      </dgm:t>
    </dgm:pt>
    <dgm:pt modelId="{F63B52ED-3739-494A-BD64-B4EA417DA6C7}">
      <dgm:prSet phldrT="[文字]"/>
      <dgm:spPr>
        <a:solidFill>
          <a:srgbClr val="FFC000"/>
        </a:solidFill>
        <a:sp3d/>
      </dgm:spPr>
      <dgm:t>
        <a:bodyPr/>
        <a:lstStyle/>
        <a:p>
          <a:r>
            <a:rPr lang="en-US" altLang="zh-TW" b="1" dirty="0" smtClean="0">
              <a:solidFill>
                <a:schemeClr val="lt1"/>
              </a:solidFill>
              <a:latin typeface="微軟正黑體" pitchFamily="34" charset="-120"/>
              <a:ea typeface="微軟正黑體" pitchFamily="34" charset="-120"/>
            </a:rPr>
            <a:t>Contribute to the welfare of society</a:t>
          </a:r>
          <a:endParaRPr lang="zh-TW" altLang="en-US" dirty="0"/>
        </a:p>
      </dgm:t>
    </dgm:pt>
    <dgm:pt modelId="{188477E5-5977-4132-A934-9C36782C6671}" type="parTrans" cxnId="{F577F5AC-0D8D-4B06-ABDC-7CFC28137804}">
      <dgm:prSet/>
      <dgm:spPr/>
      <dgm:t>
        <a:bodyPr/>
        <a:lstStyle/>
        <a:p>
          <a:endParaRPr lang="zh-TW" altLang="en-US"/>
        </a:p>
      </dgm:t>
    </dgm:pt>
    <dgm:pt modelId="{7AD31A35-7D4B-4B89-AADC-8CEF8868C347}" type="sibTrans" cxnId="{F577F5AC-0D8D-4B06-ABDC-7CFC28137804}">
      <dgm:prSet/>
      <dgm:spPr/>
      <dgm:t>
        <a:bodyPr/>
        <a:lstStyle/>
        <a:p>
          <a:endParaRPr lang="zh-TW" altLang="en-US"/>
        </a:p>
      </dgm:t>
    </dgm:pt>
    <dgm:pt modelId="{B493FBE6-7619-4BBF-9D3B-C1FA86542B9E}" type="pres">
      <dgm:prSet presAssocID="{57E1058A-36D1-479E-B403-DEE6AADB1FB5}" presName="Name0" presStyleCnt="0">
        <dgm:presLayoutVars>
          <dgm:dir/>
          <dgm:animLvl val="lvl"/>
          <dgm:resizeHandles val="exact"/>
        </dgm:presLayoutVars>
      </dgm:prSet>
      <dgm:spPr/>
      <dgm:t>
        <a:bodyPr/>
        <a:lstStyle/>
        <a:p>
          <a:endParaRPr lang="zh-TW" altLang="en-US"/>
        </a:p>
      </dgm:t>
    </dgm:pt>
    <dgm:pt modelId="{19FEC027-D59F-4D7A-B039-C00468434B7E}" type="pres">
      <dgm:prSet presAssocID="{B47E3968-DA85-4B63-A3BC-81456526FAC2}" presName="linNode" presStyleCnt="0"/>
      <dgm:spPr/>
      <dgm:t>
        <a:bodyPr/>
        <a:lstStyle/>
        <a:p>
          <a:endParaRPr lang="zh-TW" altLang="en-US"/>
        </a:p>
      </dgm:t>
    </dgm:pt>
    <dgm:pt modelId="{93E577A1-F4B9-4441-AD11-0B9AE4000CE8}" type="pres">
      <dgm:prSet presAssocID="{B47E3968-DA85-4B63-A3BC-81456526FAC2}" presName="parentText" presStyleLbl="node1" presStyleIdx="0" presStyleCnt="3" custLinFactNeighborX="-1284" custLinFactNeighborY="15364">
        <dgm:presLayoutVars>
          <dgm:chMax val="1"/>
          <dgm:bulletEnabled val="1"/>
        </dgm:presLayoutVars>
      </dgm:prSet>
      <dgm:spPr/>
      <dgm:t>
        <a:bodyPr/>
        <a:lstStyle/>
        <a:p>
          <a:endParaRPr lang="zh-TW" altLang="en-US"/>
        </a:p>
      </dgm:t>
    </dgm:pt>
    <dgm:pt modelId="{F447AEA1-7C3A-49BC-BF16-CEE794B2A8B0}" type="pres">
      <dgm:prSet presAssocID="{67570577-41EA-4E95-A679-E2AD030FF97E}" presName="sp" presStyleCnt="0"/>
      <dgm:spPr/>
      <dgm:t>
        <a:bodyPr/>
        <a:lstStyle/>
        <a:p>
          <a:endParaRPr lang="zh-TW" altLang="en-US"/>
        </a:p>
      </dgm:t>
    </dgm:pt>
    <dgm:pt modelId="{1D80F167-4370-4B78-BAF8-41108B74FBC0}" type="pres">
      <dgm:prSet presAssocID="{85AAF9D4-204D-4A3C-8D0D-04394A43AC02}" presName="linNode" presStyleCnt="0"/>
      <dgm:spPr/>
      <dgm:t>
        <a:bodyPr/>
        <a:lstStyle/>
        <a:p>
          <a:endParaRPr lang="zh-TW" altLang="en-US"/>
        </a:p>
      </dgm:t>
    </dgm:pt>
    <dgm:pt modelId="{264C9A6E-C077-4CEE-AD94-AF549A585C6D}" type="pres">
      <dgm:prSet presAssocID="{85AAF9D4-204D-4A3C-8D0D-04394A43AC02}" presName="parentText" presStyleLbl="node1" presStyleIdx="1" presStyleCnt="3" custLinFactY="5856" custLinFactNeighborX="81850" custLinFactNeighborY="100000">
        <dgm:presLayoutVars>
          <dgm:chMax val="1"/>
          <dgm:bulletEnabled val="1"/>
        </dgm:presLayoutVars>
      </dgm:prSet>
      <dgm:spPr/>
      <dgm:t>
        <a:bodyPr/>
        <a:lstStyle/>
        <a:p>
          <a:endParaRPr lang="zh-TW" altLang="en-US"/>
        </a:p>
      </dgm:t>
    </dgm:pt>
    <dgm:pt modelId="{852994FA-BF27-4C04-B091-42CF040EEC16}" type="pres">
      <dgm:prSet presAssocID="{7DED8245-376A-475C-8ED4-089BBF1060A6}" presName="sp" presStyleCnt="0"/>
      <dgm:spPr/>
      <dgm:t>
        <a:bodyPr/>
        <a:lstStyle/>
        <a:p>
          <a:endParaRPr lang="zh-TW" altLang="en-US"/>
        </a:p>
      </dgm:t>
    </dgm:pt>
    <dgm:pt modelId="{C82D93B8-1FCA-4B54-A446-E40482A8376E}" type="pres">
      <dgm:prSet presAssocID="{F63B52ED-3739-494A-BD64-B4EA417DA6C7}" presName="linNode" presStyleCnt="0"/>
      <dgm:spPr/>
      <dgm:t>
        <a:bodyPr/>
        <a:lstStyle/>
        <a:p>
          <a:endParaRPr lang="zh-TW" altLang="en-US"/>
        </a:p>
      </dgm:t>
    </dgm:pt>
    <dgm:pt modelId="{6F13E042-BF9C-4700-9D94-85E4D13CD1E8}" type="pres">
      <dgm:prSet presAssocID="{F63B52ED-3739-494A-BD64-B4EA417DA6C7}" presName="parentText" presStyleLbl="node1" presStyleIdx="2" presStyleCnt="3" custLinFactNeighborX="-72585" custLinFactNeighborY="152">
        <dgm:presLayoutVars>
          <dgm:chMax val="1"/>
          <dgm:bulletEnabled val="1"/>
        </dgm:presLayoutVars>
      </dgm:prSet>
      <dgm:spPr/>
      <dgm:t>
        <a:bodyPr/>
        <a:lstStyle/>
        <a:p>
          <a:endParaRPr lang="zh-TW" altLang="en-US"/>
        </a:p>
      </dgm:t>
    </dgm:pt>
  </dgm:ptLst>
  <dgm:cxnLst>
    <dgm:cxn modelId="{A4E63735-1D32-4982-B03C-D3B7FE6DEAC1}" srcId="{57E1058A-36D1-479E-B403-DEE6AADB1FB5}" destId="{85AAF9D4-204D-4A3C-8D0D-04394A43AC02}" srcOrd="1" destOrd="0" parTransId="{5E263BC8-4B72-460C-99C2-32DA61EE6A95}" sibTransId="{7DED8245-376A-475C-8ED4-089BBF1060A6}"/>
    <dgm:cxn modelId="{175B1429-3595-4D54-86B5-210C3A1EC1BA}" type="presOf" srcId="{F63B52ED-3739-494A-BD64-B4EA417DA6C7}" destId="{6F13E042-BF9C-4700-9D94-85E4D13CD1E8}" srcOrd="0" destOrd="0" presId="urn:microsoft.com/office/officeart/2005/8/layout/vList5"/>
    <dgm:cxn modelId="{494640DF-CAA4-4AFA-AF13-32AE236037CE}" type="presOf" srcId="{85AAF9D4-204D-4A3C-8D0D-04394A43AC02}" destId="{264C9A6E-C077-4CEE-AD94-AF549A585C6D}" srcOrd="0" destOrd="0" presId="urn:microsoft.com/office/officeart/2005/8/layout/vList5"/>
    <dgm:cxn modelId="{13C3EFC9-AC9A-42B2-B2F6-04CE43707EAF}" srcId="{57E1058A-36D1-479E-B403-DEE6AADB1FB5}" destId="{B47E3968-DA85-4B63-A3BC-81456526FAC2}" srcOrd="0" destOrd="0" parTransId="{6F04AC8D-5E3E-4EE0-B479-7A8CAD56411A}" sibTransId="{67570577-41EA-4E95-A679-E2AD030FF97E}"/>
    <dgm:cxn modelId="{2B12B99F-F295-481C-93F3-A0DFCAD3BEF1}" type="presOf" srcId="{B47E3968-DA85-4B63-A3BC-81456526FAC2}" destId="{93E577A1-F4B9-4441-AD11-0B9AE4000CE8}" srcOrd="0" destOrd="0" presId="urn:microsoft.com/office/officeart/2005/8/layout/vList5"/>
    <dgm:cxn modelId="{F577F5AC-0D8D-4B06-ABDC-7CFC28137804}" srcId="{57E1058A-36D1-479E-B403-DEE6AADB1FB5}" destId="{F63B52ED-3739-494A-BD64-B4EA417DA6C7}" srcOrd="2" destOrd="0" parTransId="{188477E5-5977-4132-A934-9C36782C6671}" sibTransId="{7AD31A35-7D4B-4B89-AADC-8CEF8868C347}"/>
    <dgm:cxn modelId="{5660A18F-784E-4471-9BCC-B03B30BF496A}" type="presOf" srcId="{57E1058A-36D1-479E-B403-DEE6AADB1FB5}" destId="{B493FBE6-7619-4BBF-9D3B-C1FA86542B9E}" srcOrd="0" destOrd="0" presId="urn:microsoft.com/office/officeart/2005/8/layout/vList5"/>
    <dgm:cxn modelId="{4C9CD475-FC42-4CAB-826C-9AC19CF08BA1}" type="presParOf" srcId="{B493FBE6-7619-4BBF-9D3B-C1FA86542B9E}" destId="{19FEC027-D59F-4D7A-B039-C00468434B7E}" srcOrd="0" destOrd="0" presId="urn:microsoft.com/office/officeart/2005/8/layout/vList5"/>
    <dgm:cxn modelId="{9A8DE74C-C15E-458E-B68C-AE5727B9D240}" type="presParOf" srcId="{19FEC027-D59F-4D7A-B039-C00468434B7E}" destId="{93E577A1-F4B9-4441-AD11-0B9AE4000CE8}" srcOrd="0" destOrd="0" presId="urn:microsoft.com/office/officeart/2005/8/layout/vList5"/>
    <dgm:cxn modelId="{C609A657-D676-4C8F-A683-6289AD7B0565}" type="presParOf" srcId="{B493FBE6-7619-4BBF-9D3B-C1FA86542B9E}" destId="{F447AEA1-7C3A-49BC-BF16-CEE794B2A8B0}" srcOrd="1" destOrd="0" presId="urn:microsoft.com/office/officeart/2005/8/layout/vList5"/>
    <dgm:cxn modelId="{ED6A6756-388E-41CE-B70B-49A170EADC8F}" type="presParOf" srcId="{B493FBE6-7619-4BBF-9D3B-C1FA86542B9E}" destId="{1D80F167-4370-4B78-BAF8-41108B74FBC0}" srcOrd="2" destOrd="0" presId="urn:microsoft.com/office/officeart/2005/8/layout/vList5"/>
    <dgm:cxn modelId="{09235627-EB83-418C-B643-71004375D2CE}" type="presParOf" srcId="{1D80F167-4370-4B78-BAF8-41108B74FBC0}" destId="{264C9A6E-C077-4CEE-AD94-AF549A585C6D}" srcOrd="0" destOrd="0" presId="urn:microsoft.com/office/officeart/2005/8/layout/vList5"/>
    <dgm:cxn modelId="{957439B2-35FF-426B-BC0A-99311250DCD7}" type="presParOf" srcId="{B493FBE6-7619-4BBF-9D3B-C1FA86542B9E}" destId="{852994FA-BF27-4C04-B091-42CF040EEC16}" srcOrd="3" destOrd="0" presId="urn:microsoft.com/office/officeart/2005/8/layout/vList5"/>
    <dgm:cxn modelId="{B38EBC3F-2DB7-4B8B-92C8-33DDEFAEB034}" type="presParOf" srcId="{B493FBE6-7619-4BBF-9D3B-C1FA86542B9E}" destId="{C82D93B8-1FCA-4B54-A446-E40482A8376E}" srcOrd="4" destOrd="0" presId="urn:microsoft.com/office/officeart/2005/8/layout/vList5"/>
    <dgm:cxn modelId="{C40E5C88-B9DD-41C2-A9BD-FC077E389C3C}" type="presParOf" srcId="{C82D93B8-1FCA-4B54-A446-E40482A8376E}" destId="{6F13E042-BF9C-4700-9D94-85E4D13CD1E8}"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E577A1-F4B9-4441-AD11-0B9AE4000CE8}">
      <dsp:nvSpPr>
        <dsp:cNvPr id="0" name=""/>
        <dsp:cNvSpPr/>
      </dsp:nvSpPr>
      <dsp:spPr>
        <a:xfrm>
          <a:off x="1547671" y="144019"/>
          <a:ext cx="1766649" cy="928228"/>
        </a:xfrm>
        <a:prstGeom prst="roundRect">
          <a:avLst/>
        </a:prstGeom>
        <a:solidFill>
          <a:srgbClr val="00B0F0"/>
        </a:solidFill>
        <a:ln>
          <a:noFill/>
        </a:ln>
        <a:effectLst/>
        <a:scene3d>
          <a:camera prst="orthographicFront" zoom="95000"/>
          <a:lightRig rig="flat" dir="t"/>
        </a:scene3d>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n-US" altLang="zh-TW" sz="1300" b="1" kern="1200" dirty="0" smtClean="0">
              <a:solidFill>
                <a:schemeClr val="lt1"/>
              </a:solidFill>
              <a:latin typeface="微軟正黑體" pitchFamily="34" charset="-120"/>
              <a:ea typeface="微軟正黑體" pitchFamily="34" charset="-120"/>
            </a:rPr>
            <a:t>Achieve Customer Satisfaction</a:t>
          </a:r>
          <a:endParaRPr lang="zh-TW" altLang="en-US" sz="1300" kern="1200" dirty="0"/>
        </a:p>
      </dsp:txBody>
      <dsp:txXfrm>
        <a:off x="1547671" y="144019"/>
        <a:ext cx="1766649" cy="928228"/>
      </dsp:txXfrm>
    </dsp:sp>
    <dsp:sp modelId="{264C9A6E-C077-4CEE-AD94-AF549A585C6D}">
      <dsp:nvSpPr>
        <dsp:cNvPr id="0" name=""/>
        <dsp:cNvSpPr/>
      </dsp:nvSpPr>
      <dsp:spPr>
        <a:xfrm>
          <a:off x="3016357" y="1952091"/>
          <a:ext cx="1766649" cy="928228"/>
        </a:xfrm>
        <a:prstGeom prst="roundRect">
          <a:avLst/>
        </a:prstGeom>
        <a:solidFill>
          <a:srgbClr val="FF99CC"/>
        </a:solidFill>
        <a:ln>
          <a:noFill/>
        </a:ln>
        <a:effectLst/>
        <a:scene3d>
          <a:camera prst="orthographicFront" zoom="95000"/>
          <a:lightRig rig="flat" dir="t"/>
        </a:scene3d>
        <a:sp3d/>
      </dsp:spPr>
      <dsp:style>
        <a:lnRef idx="0">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n-US" altLang="zh-TW" sz="1300" b="1" kern="1200" dirty="0" smtClean="0">
              <a:solidFill>
                <a:schemeClr val="lt1"/>
              </a:solidFill>
              <a:latin typeface="微軟正黑體" pitchFamily="34" charset="-120"/>
              <a:ea typeface="微軟正黑體" pitchFamily="34" charset="-120"/>
            </a:rPr>
            <a:t>Create prosperity for the corporation</a:t>
          </a:r>
          <a:endParaRPr lang="zh-TW" altLang="en-US" sz="1300" kern="1200" dirty="0"/>
        </a:p>
      </dsp:txBody>
      <dsp:txXfrm>
        <a:off x="3016357" y="1952091"/>
        <a:ext cx="1766649" cy="928228"/>
      </dsp:txXfrm>
    </dsp:sp>
    <dsp:sp modelId="{6F13E042-BF9C-4700-9D94-85E4D13CD1E8}">
      <dsp:nvSpPr>
        <dsp:cNvPr id="0" name=""/>
        <dsp:cNvSpPr/>
      </dsp:nvSpPr>
      <dsp:spPr>
        <a:xfrm>
          <a:off x="288032" y="1952091"/>
          <a:ext cx="1766649" cy="928228"/>
        </a:xfrm>
        <a:prstGeom prst="roundRect">
          <a:avLst/>
        </a:prstGeom>
        <a:solidFill>
          <a:srgbClr val="FFC000"/>
        </a:solidFill>
        <a:ln>
          <a:noFill/>
        </a:ln>
        <a:effectLst/>
        <a:scene3d>
          <a:camera prst="orthographicFront" zoom="95000"/>
          <a:lightRig rig="flat" dir="t"/>
        </a:scene3d>
        <a:sp3d/>
      </dsp:spPr>
      <dsp:style>
        <a:lnRef idx="0">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lvl="0" algn="ctr" defTabSz="577850">
            <a:lnSpc>
              <a:spcPct val="90000"/>
            </a:lnSpc>
            <a:spcBef>
              <a:spcPct val="0"/>
            </a:spcBef>
            <a:spcAft>
              <a:spcPct val="35000"/>
            </a:spcAft>
          </a:pPr>
          <a:r>
            <a:rPr lang="en-US" altLang="zh-TW" sz="1300" b="1" kern="1200" dirty="0" smtClean="0">
              <a:solidFill>
                <a:schemeClr val="lt1"/>
              </a:solidFill>
              <a:latin typeface="微軟正黑體" pitchFamily="34" charset="-120"/>
              <a:ea typeface="微軟正黑體" pitchFamily="34" charset="-120"/>
            </a:rPr>
            <a:t>Contribute to the welfare of society</a:t>
          </a:r>
          <a:endParaRPr lang="zh-TW" altLang="en-US" sz="1300" kern="1200" dirty="0"/>
        </a:p>
      </dsp:txBody>
      <dsp:txXfrm>
        <a:off x="288032" y="1952091"/>
        <a:ext cx="1766649" cy="92822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lvl1pPr defTabSz="914378">
              <a:defRPr sz="1200">
                <a:latin typeface="Arial" pitchFamily="34" charset="0"/>
                <a:ea typeface="新細明體" pitchFamily="18" charset="-120"/>
              </a:defRPr>
            </a:lvl1pPr>
          </a:lstStyle>
          <a:p>
            <a:pPr>
              <a:defRPr/>
            </a:pPr>
            <a:endParaRPr lang="en-US" altLang="zh-TW"/>
          </a:p>
        </p:txBody>
      </p:sp>
      <p:sp>
        <p:nvSpPr>
          <p:cNvPr id="5123"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lvl1pPr algn="r" defTabSz="914378">
              <a:defRPr sz="1200">
                <a:latin typeface="Arial" pitchFamily="34" charset="0"/>
                <a:ea typeface="新細明體" pitchFamily="18" charset="-120"/>
              </a:defRPr>
            </a:lvl1pPr>
          </a:lstStyle>
          <a:p>
            <a:pPr>
              <a:defRPr/>
            </a:pPr>
            <a:endParaRPr lang="en-US" altLang="zh-TW"/>
          </a:p>
        </p:txBody>
      </p:sp>
      <p:sp>
        <p:nvSpPr>
          <p:cNvPr id="5124"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21" tIns="45710" rIns="91421" bIns="45710" numCol="1" anchor="b" anchorCtr="0" compatLnSpc="1">
            <a:prstTxWarp prst="textNoShape">
              <a:avLst/>
            </a:prstTxWarp>
          </a:bodyPr>
          <a:lstStyle>
            <a:lvl1pPr defTabSz="914378">
              <a:defRPr sz="1200">
                <a:latin typeface="Arial" pitchFamily="34" charset="0"/>
                <a:ea typeface="新細明體" pitchFamily="18" charset="-120"/>
              </a:defRPr>
            </a:lvl1pPr>
          </a:lstStyle>
          <a:p>
            <a:pPr>
              <a:defRPr/>
            </a:pPr>
            <a:endParaRPr lang="en-US" altLang="zh-TW"/>
          </a:p>
        </p:txBody>
      </p:sp>
      <p:sp>
        <p:nvSpPr>
          <p:cNvPr id="5125"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p:spPr>
        <p:txBody>
          <a:bodyPr vert="horz" wrap="square" lIns="91421" tIns="45710" rIns="91421" bIns="45710" numCol="1" anchor="b" anchorCtr="0" compatLnSpc="1">
            <a:prstTxWarp prst="textNoShape">
              <a:avLst/>
            </a:prstTxWarp>
          </a:bodyPr>
          <a:lstStyle>
            <a:lvl1pPr algn="r" defTabSz="914378">
              <a:defRPr sz="1200">
                <a:latin typeface="Arial" pitchFamily="34" charset="0"/>
                <a:ea typeface="新細明體" pitchFamily="18" charset="-120"/>
              </a:defRPr>
            </a:lvl1pPr>
          </a:lstStyle>
          <a:p>
            <a:pPr>
              <a:defRPr/>
            </a:pPr>
            <a:fld id="{236731C4-6EF5-4808-AF06-E376B7FC143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lvl1pPr defTabSz="914378">
              <a:defRPr sz="1200">
                <a:latin typeface="Arial" pitchFamily="34" charset="0"/>
                <a:ea typeface="新細明體" pitchFamily="18" charset="-120"/>
              </a:defRPr>
            </a:lvl1pPr>
          </a:lstStyle>
          <a:p>
            <a:pPr>
              <a:defRPr/>
            </a:pPr>
            <a:endParaRPr lang="en-US" altLang="zh-TW"/>
          </a:p>
        </p:txBody>
      </p:sp>
      <p:sp>
        <p:nvSpPr>
          <p:cNvPr id="13315"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lvl1pPr algn="r" defTabSz="914378">
              <a:defRPr sz="1200">
                <a:latin typeface="Arial" pitchFamily="34" charset="0"/>
                <a:ea typeface="新細明體" pitchFamily="18" charset="-120"/>
              </a:defRPr>
            </a:lvl1pPr>
          </a:lstStyle>
          <a:p>
            <a:pPr>
              <a:defRPr/>
            </a:pPr>
            <a:endParaRPr lang="en-US" altLang="zh-TW"/>
          </a:p>
        </p:txBody>
      </p:sp>
      <p:sp>
        <p:nvSpPr>
          <p:cNvPr id="27652" name="Rectangle 4"/>
          <p:cNvSpPr>
            <a:spLocks noGrp="1" noRot="1" noChangeAspect="1" noChangeArrowheads="1" noTextEdit="1"/>
          </p:cNvSpPr>
          <p:nvPr>
            <p:ph type="sldImg" idx="2"/>
          </p:nvPr>
        </p:nvSpPr>
        <p:spPr bwMode="auto">
          <a:xfrm>
            <a:off x="917575" y="744538"/>
            <a:ext cx="4960938" cy="3722687"/>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1331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21" tIns="45710" rIns="91421" bIns="45710" numCol="1" anchor="b" anchorCtr="0" compatLnSpc="1">
            <a:prstTxWarp prst="textNoShape">
              <a:avLst/>
            </a:prstTxWarp>
          </a:bodyPr>
          <a:lstStyle>
            <a:lvl1pPr defTabSz="914378">
              <a:defRPr sz="1200">
                <a:latin typeface="Arial" pitchFamily="34" charset="0"/>
                <a:ea typeface="新細明體" pitchFamily="18" charset="-120"/>
              </a:defRPr>
            </a:lvl1pPr>
          </a:lstStyle>
          <a:p>
            <a:pPr>
              <a:defRPr/>
            </a:pPr>
            <a:endParaRPr lang="en-US" altLang="zh-TW"/>
          </a:p>
        </p:txBody>
      </p:sp>
      <p:sp>
        <p:nvSpPr>
          <p:cNvPr id="1331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21" tIns="45710" rIns="91421" bIns="45710" numCol="1" anchor="b" anchorCtr="0" compatLnSpc="1">
            <a:prstTxWarp prst="textNoShape">
              <a:avLst/>
            </a:prstTxWarp>
          </a:bodyPr>
          <a:lstStyle>
            <a:lvl1pPr algn="r" defTabSz="914378">
              <a:defRPr sz="1200">
                <a:latin typeface="Arial" pitchFamily="34" charset="0"/>
                <a:ea typeface="新細明體" pitchFamily="18" charset="-120"/>
              </a:defRPr>
            </a:lvl1pPr>
          </a:lstStyle>
          <a:p>
            <a:pPr>
              <a:defRPr/>
            </a:pPr>
            <a:fld id="{F921DB44-2318-4206-AA66-86CBFA80C8E8}"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32B8114C-F705-417C-872B-A2A3365A57B8}" type="slidenum">
              <a:rPr lang="en-US" altLang="zh-TW" smtClean="0"/>
              <a:pPr>
                <a:defRPr/>
              </a:pPr>
              <a:t>23</a:t>
            </a:fld>
            <a:endParaRPr lang="en-US" altLang="zh-TW"/>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標題投影片">
    <p:spTree>
      <p:nvGrpSpPr>
        <p:cNvPr id="1" name=""/>
        <p:cNvGrpSpPr/>
        <p:nvPr/>
      </p:nvGrpSpPr>
      <p:grpSpPr>
        <a:xfrm>
          <a:off x="0" y="0"/>
          <a:ext cx="0" cy="0"/>
          <a:chOff x="0" y="0"/>
          <a:chExt cx="0" cy="0"/>
        </a:xfrm>
      </p:grpSpPr>
      <p:sp>
        <p:nvSpPr>
          <p:cNvPr id="2" name="Rectangle 2"/>
          <p:cNvSpPr>
            <a:spLocks noChangeArrowheads="1"/>
          </p:cNvSpPr>
          <p:nvPr userDrawn="1"/>
        </p:nvSpPr>
        <p:spPr bwMode="auto">
          <a:xfrm>
            <a:off x="0" y="0"/>
            <a:ext cx="9144000" cy="6858000"/>
          </a:xfrm>
          <a:prstGeom prst="rect">
            <a:avLst/>
          </a:prstGeom>
          <a:solidFill>
            <a:schemeClr val="bg1"/>
          </a:solidFill>
          <a:ln w="9525">
            <a:noFill/>
            <a:miter lim="800000"/>
            <a:headEnd/>
            <a:tailEnd/>
          </a:ln>
          <a:effectLst/>
        </p:spPr>
        <p:txBody>
          <a:bodyPr wrap="none" anchor="ctr"/>
          <a:lstStyle/>
          <a:p>
            <a:pPr>
              <a:defRPr/>
            </a:pPr>
            <a:endParaRPr lang="zh-TW" altLang="en-US" sz="1800"/>
          </a:p>
        </p:txBody>
      </p:sp>
      <p:pic>
        <p:nvPicPr>
          <p:cNvPr id="3" name="Picture 3" descr="もうひとつの赤"/>
          <p:cNvPicPr>
            <a:picLocks noChangeAspect="1" noChangeArrowheads="1"/>
          </p:cNvPicPr>
          <p:nvPr userDrawn="1"/>
        </p:nvPicPr>
        <p:blipFill>
          <a:blip r:embed="rId2" cstate="print"/>
          <a:srcRect/>
          <a:stretch>
            <a:fillRect/>
          </a:stretch>
        </p:blipFill>
        <p:spPr bwMode="auto">
          <a:xfrm>
            <a:off x="-9525" y="0"/>
            <a:ext cx="9153525" cy="6927850"/>
          </a:xfrm>
          <a:prstGeom prst="rect">
            <a:avLst/>
          </a:prstGeom>
          <a:noFill/>
          <a:ln w="9525">
            <a:noFill/>
            <a:miter lim="800000"/>
            <a:headEnd/>
            <a:tailEnd/>
          </a:ln>
        </p:spPr>
      </p:pic>
      <p:sp>
        <p:nvSpPr>
          <p:cNvPr id="4" name="Text Box 18"/>
          <p:cNvSpPr txBox="1">
            <a:spLocks noChangeArrowheads="1"/>
          </p:cNvSpPr>
          <p:nvPr userDrawn="1"/>
        </p:nvSpPr>
        <p:spPr bwMode="auto">
          <a:xfrm>
            <a:off x="2268538" y="6596063"/>
            <a:ext cx="4606925" cy="230187"/>
          </a:xfrm>
          <a:prstGeom prst="rect">
            <a:avLst/>
          </a:prstGeom>
          <a:noFill/>
          <a:ln w="9525">
            <a:noFill/>
            <a:miter lim="800000"/>
            <a:headEnd/>
            <a:tailEnd/>
          </a:ln>
          <a:effectLst/>
        </p:spPr>
        <p:txBody>
          <a:bodyPr>
            <a:spAutoFit/>
          </a:bodyPr>
          <a:lstStyle/>
          <a:p>
            <a:pPr>
              <a:defRPr/>
            </a:pPr>
            <a:r>
              <a:rPr lang="en-US" altLang="zh-TW" sz="900" dirty="0">
                <a:latin typeface="+mj-lt"/>
                <a:ea typeface="新細明體" pitchFamily="18" charset="-120"/>
              </a:rPr>
              <a:t>All right reserved by Yulon Nissan Motor Co., Ltd. Do not use without any permission. </a:t>
            </a:r>
          </a:p>
        </p:txBody>
      </p:sp>
      <p:sp>
        <p:nvSpPr>
          <p:cNvPr id="5" name="文字方塊 6"/>
          <p:cNvSpPr txBox="1">
            <a:spLocks noChangeArrowheads="1"/>
          </p:cNvSpPr>
          <p:nvPr userDrawn="1"/>
        </p:nvSpPr>
        <p:spPr bwMode="auto">
          <a:xfrm>
            <a:off x="6659563" y="6596063"/>
            <a:ext cx="2484437" cy="230187"/>
          </a:xfrm>
          <a:prstGeom prst="rect">
            <a:avLst/>
          </a:prstGeom>
          <a:noFill/>
          <a:ln w="9525">
            <a:noFill/>
            <a:miter lim="800000"/>
            <a:headEnd/>
            <a:tailEnd/>
          </a:ln>
        </p:spPr>
        <p:txBody>
          <a:bodyPr>
            <a:spAutoFit/>
          </a:bodyPr>
          <a:lstStyle/>
          <a:p>
            <a:pPr algn="r">
              <a:defRPr/>
            </a:pPr>
            <a:r>
              <a:rPr lang="en-US" altLang="zh-TW" sz="900" dirty="0">
                <a:latin typeface="Arial" pitchFamily="34" charset="0"/>
                <a:ea typeface="新細明體" pitchFamily="18" charset="-120"/>
              </a:rPr>
              <a:t>Confidentiality classification :</a:t>
            </a:r>
            <a:r>
              <a:rPr lang="zh-TW" altLang="en-US" sz="900" dirty="0">
                <a:latin typeface="Arial" pitchFamily="34" charset="0"/>
                <a:ea typeface="新細明體" pitchFamily="18" charset="-120"/>
              </a:rPr>
              <a:t> </a:t>
            </a:r>
            <a:r>
              <a:rPr lang="en-US" altLang="zh-TW" sz="900" dirty="0">
                <a:latin typeface="Arial" pitchFamily="34" charset="0"/>
                <a:ea typeface="新細明體" pitchFamily="18" charset="-120"/>
              </a:rPr>
              <a:t>Confidential</a:t>
            </a:r>
          </a:p>
        </p:txBody>
      </p:sp>
      <p:pic>
        <p:nvPicPr>
          <p:cNvPr id="6" name="Picture 14" descr="NISSAN new Tablet"/>
          <p:cNvPicPr>
            <a:picLocks noChangeAspect="1" noChangeArrowheads="1"/>
          </p:cNvPicPr>
          <p:nvPr userDrawn="1"/>
        </p:nvPicPr>
        <p:blipFill>
          <a:blip r:embed="rId3" cstate="print"/>
          <a:srcRect/>
          <a:stretch>
            <a:fillRect/>
          </a:stretch>
        </p:blipFill>
        <p:spPr bwMode="auto">
          <a:xfrm>
            <a:off x="455613" y="0"/>
            <a:ext cx="1371600" cy="1700213"/>
          </a:xfrm>
          <a:prstGeom prst="rect">
            <a:avLst/>
          </a:prstGeom>
          <a:noFill/>
          <a:ln w="9525">
            <a:noFill/>
            <a:miter lim="800000"/>
            <a:headEnd/>
            <a:tailEnd/>
          </a:ln>
        </p:spPr>
      </p:pic>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pic>
        <p:nvPicPr>
          <p:cNvPr id="3076" name="Picture 23" descr="red細2　605"/>
          <p:cNvPicPr>
            <a:picLocks noChangeAspect="1" noChangeArrowheads="1"/>
          </p:cNvPicPr>
          <p:nvPr/>
        </p:nvPicPr>
        <p:blipFill>
          <a:blip r:embed="rId14" cstate="print"/>
          <a:srcRect/>
          <a:stretch>
            <a:fillRect/>
          </a:stretch>
        </p:blipFill>
        <p:spPr bwMode="auto">
          <a:xfrm>
            <a:off x="0" y="6499225"/>
            <a:ext cx="9153525" cy="358775"/>
          </a:xfrm>
          <a:prstGeom prst="rect">
            <a:avLst/>
          </a:prstGeom>
          <a:noFill/>
          <a:ln w="9525">
            <a:noFill/>
            <a:miter lim="800000"/>
            <a:headEnd/>
            <a:tailEnd/>
          </a:ln>
        </p:spPr>
      </p:pic>
      <p:grpSp>
        <p:nvGrpSpPr>
          <p:cNvPr id="3077" name="Group 25"/>
          <p:cNvGrpSpPr>
            <a:grpSpLocks/>
          </p:cNvGrpSpPr>
          <p:nvPr/>
        </p:nvGrpSpPr>
        <p:grpSpPr bwMode="auto">
          <a:xfrm>
            <a:off x="0" y="6494463"/>
            <a:ext cx="2032000" cy="366712"/>
            <a:chOff x="0" y="4109"/>
            <a:chExt cx="1280" cy="215"/>
          </a:xfrm>
        </p:grpSpPr>
        <p:sp>
          <p:nvSpPr>
            <p:cNvPr id="8218" name="Rectangle 26"/>
            <p:cNvSpPr>
              <a:spLocks noChangeArrowheads="1"/>
            </p:cNvSpPr>
            <p:nvPr/>
          </p:nvSpPr>
          <p:spPr bwMode="auto">
            <a:xfrm>
              <a:off x="0" y="4109"/>
              <a:ext cx="1280" cy="215"/>
            </a:xfrm>
            <a:prstGeom prst="rect">
              <a:avLst/>
            </a:prstGeom>
            <a:solidFill>
              <a:schemeClr val="bg1"/>
            </a:solidFill>
            <a:ln w="9525" algn="ctr">
              <a:noFill/>
              <a:miter lim="800000"/>
              <a:headEnd/>
              <a:tailEnd/>
            </a:ln>
            <a:effectLst/>
          </p:spPr>
          <p:txBody>
            <a:bodyPr anchor="ctr">
              <a:spAutoFit/>
            </a:bodyPr>
            <a:lstStyle/>
            <a:p>
              <a:pPr>
                <a:defRPr/>
              </a:pPr>
              <a:endParaRPr lang="ja-JP" altLang="en-US" sz="1800" b="1">
                <a:latin typeface="Arial" pitchFamily="34" charset="0"/>
                <a:ea typeface="MS PGothic" pitchFamily="34" charset="-128"/>
              </a:endParaRPr>
            </a:p>
          </p:txBody>
        </p:sp>
        <p:pic>
          <p:nvPicPr>
            <p:cNvPr id="3082" name="Picture 4" descr="nissan"/>
            <p:cNvPicPr>
              <a:picLocks noChangeAspect="1" noChangeArrowheads="1"/>
            </p:cNvPicPr>
            <p:nvPr/>
          </p:nvPicPr>
          <p:blipFill>
            <a:blip r:embed="rId15" cstate="print"/>
            <a:srcRect/>
            <a:stretch>
              <a:fillRect/>
            </a:stretch>
          </p:blipFill>
          <p:spPr bwMode="auto">
            <a:xfrm>
              <a:off x="265" y="4149"/>
              <a:ext cx="750" cy="133"/>
            </a:xfrm>
            <a:prstGeom prst="rect">
              <a:avLst/>
            </a:prstGeom>
            <a:noFill/>
            <a:ln w="9525">
              <a:noFill/>
              <a:miter lim="800000"/>
              <a:headEnd/>
              <a:tailEnd/>
            </a:ln>
          </p:spPr>
        </p:pic>
      </p:grpSp>
      <p:sp>
        <p:nvSpPr>
          <p:cNvPr id="8220" name="Text Box 28"/>
          <p:cNvSpPr txBox="1">
            <a:spLocks noChangeArrowheads="1"/>
          </p:cNvSpPr>
          <p:nvPr/>
        </p:nvSpPr>
        <p:spPr bwMode="gray">
          <a:xfrm>
            <a:off x="2039938" y="6550025"/>
            <a:ext cx="962025" cy="304800"/>
          </a:xfrm>
          <a:prstGeom prst="rect">
            <a:avLst/>
          </a:prstGeom>
          <a:noFill/>
          <a:ln w="9525" algn="ctr">
            <a:noFill/>
            <a:miter lim="800000"/>
            <a:headEnd/>
            <a:tailEnd/>
          </a:ln>
          <a:effectLst/>
        </p:spPr>
        <p:txBody>
          <a:bodyPr>
            <a:spAutoFit/>
          </a:bodyPr>
          <a:lstStyle/>
          <a:p>
            <a:pPr algn="ctr" eaLnBrk="0" hangingPunct="0">
              <a:defRPr/>
            </a:pPr>
            <a:r>
              <a:rPr kumimoji="0" lang="en-US" altLang="ja-JP" sz="1400" dirty="0">
                <a:solidFill>
                  <a:schemeClr val="bg1"/>
                </a:solidFill>
                <a:latin typeface="+mj-lt"/>
                <a:ea typeface="Arial Unicode MS" pitchFamily="50" charset="-128"/>
                <a:cs typeface="Arial Unicode MS" pitchFamily="50" charset="-128"/>
              </a:rPr>
              <a:t>P</a:t>
            </a:r>
            <a:fld id="{58580001-7556-41F8-A304-18206CEC8F2C}" type="slidenum">
              <a:rPr kumimoji="0" lang="en-US" altLang="ja-JP" sz="1400">
                <a:solidFill>
                  <a:schemeClr val="bg1"/>
                </a:solidFill>
                <a:latin typeface="+mj-lt"/>
                <a:ea typeface="Arial Unicode MS" pitchFamily="50" charset="-128"/>
                <a:cs typeface="Arial Unicode MS" pitchFamily="50" charset="-128"/>
              </a:rPr>
              <a:pPr algn="ctr" eaLnBrk="0" hangingPunct="0">
                <a:defRPr/>
              </a:pPr>
              <a:t>‹#›</a:t>
            </a:fld>
            <a:endParaRPr kumimoji="0" lang="en-US" altLang="ja-JP" sz="1400" dirty="0">
              <a:solidFill>
                <a:schemeClr val="bg1"/>
              </a:solidFill>
              <a:latin typeface="+mj-lt"/>
              <a:ea typeface="Arial Unicode MS" pitchFamily="50" charset="-128"/>
              <a:cs typeface="Arial Unicode MS" pitchFamily="50" charset="-128"/>
            </a:endParaRPr>
          </a:p>
        </p:txBody>
      </p:sp>
      <p:sp>
        <p:nvSpPr>
          <p:cNvPr id="11" name="Text Box 18"/>
          <p:cNvSpPr txBox="1">
            <a:spLocks noChangeArrowheads="1"/>
          </p:cNvSpPr>
          <p:nvPr/>
        </p:nvSpPr>
        <p:spPr bwMode="auto">
          <a:xfrm>
            <a:off x="2843213" y="6584950"/>
            <a:ext cx="4537075" cy="215900"/>
          </a:xfrm>
          <a:prstGeom prst="rect">
            <a:avLst/>
          </a:prstGeom>
          <a:noFill/>
          <a:ln w="9525">
            <a:noFill/>
            <a:miter lim="800000"/>
            <a:headEnd/>
            <a:tailEnd/>
          </a:ln>
          <a:effectLst/>
        </p:spPr>
        <p:txBody>
          <a:bodyPr>
            <a:spAutoFit/>
          </a:bodyPr>
          <a:lstStyle/>
          <a:p>
            <a:pPr>
              <a:defRPr/>
            </a:pPr>
            <a:r>
              <a:rPr lang="en-US" altLang="zh-TW" sz="800" dirty="0">
                <a:solidFill>
                  <a:schemeClr val="bg1"/>
                </a:solidFill>
                <a:latin typeface="+mj-lt"/>
                <a:ea typeface="新細明體" pitchFamily="18" charset="-120"/>
              </a:rPr>
              <a:t>All right reserved by Yulon Nissan Motor Co., Ltd. Do not use without any permission. </a:t>
            </a:r>
          </a:p>
        </p:txBody>
      </p:sp>
      <p:sp>
        <p:nvSpPr>
          <p:cNvPr id="12" name="文字方塊 6"/>
          <p:cNvSpPr txBox="1">
            <a:spLocks noChangeArrowheads="1"/>
          </p:cNvSpPr>
          <p:nvPr/>
        </p:nvSpPr>
        <p:spPr bwMode="auto">
          <a:xfrm>
            <a:off x="6804025" y="6597650"/>
            <a:ext cx="2376488" cy="215900"/>
          </a:xfrm>
          <a:prstGeom prst="rect">
            <a:avLst/>
          </a:prstGeom>
          <a:noFill/>
          <a:ln w="9525">
            <a:noFill/>
            <a:miter lim="800000"/>
            <a:headEnd/>
            <a:tailEnd/>
          </a:ln>
        </p:spPr>
        <p:txBody>
          <a:bodyPr>
            <a:spAutoFit/>
          </a:bodyPr>
          <a:lstStyle/>
          <a:p>
            <a:pPr algn="r">
              <a:defRPr/>
            </a:pPr>
            <a:r>
              <a:rPr lang="en-US" altLang="zh-TW" sz="800" dirty="0">
                <a:solidFill>
                  <a:schemeClr val="bg1"/>
                </a:solidFill>
                <a:latin typeface="Arial" pitchFamily="34" charset="0"/>
                <a:ea typeface="新細明體" pitchFamily="18" charset="-120"/>
              </a:rPr>
              <a:t>Confidentiality classification :</a:t>
            </a:r>
            <a:r>
              <a:rPr lang="zh-TW" altLang="en-US" sz="800" dirty="0">
                <a:solidFill>
                  <a:schemeClr val="bg1"/>
                </a:solidFill>
                <a:latin typeface="Arial" pitchFamily="34" charset="0"/>
                <a:ea typeface="新細明體" pitchFamily="18" charset="-120"/>
              </a:rPr>
              <a:t> </a:t>
            </a:r>
            <a:r>
              <a:rPr lang="en-US" altLang="zh-TW" sz="800" dirty="0">
                <a:solidFill>
                  <a:schemeClr val="bg1"/>
                </a:solidFill>
                <a:latin typeface="Arial" pitchFamily="34" charset="0"/>
                <a:ea typeface="新細明體" pitchFamily="18" charset="-120"/>
              </a:rPr>
              <a:t>Confidential</a:t>
            </a:r>
          </a:p>
        </p:txBody>
      </p:sp>
    </p:spTree>
  </p:cSld>
  <p:clrMap bg1="lt1" tx1="dk1" bg2="lt2" tx2="dk2" accent1="accent1" accent2="accent2" accent3="accent3" accent4="accent4" accent5="accent5" accent6="accent6" hlink="hlink" folHlink="folHlink"/>
  <p:sldLayoutIdLst>
    <p:sldLayoutId id="2147484610"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 id="2147484609" r:id="rId12"/>
  </p:sldLayoutIdLst>
  <p:hf hdr="0" ftr="0" dt="0"/>
  <p:txStyles>
    <p:title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新細明體" charset="-120"/>
        </a:defRPr>
      </a:lvl2pPr>
      <a:lvl3pPr algn="ctr" rtl="0" eaLnBrk="1" fontAlgn="base" hangingPunct="1">
        <a:spcBef>
          <a:spcPct val="0"/>
        </a:spcBef>
        <a:spcAft>
          <a:spcPct val="0"/>
        </a:spcAft>
        <a:defRPr kumimoji="1" sz="4400">
          <a:solidFill>
            <a:schemeClr val="tx2"/>
          </a:solidFill>
          <a:latin typeface="Arial" charset="0"/>
          <a:ea typeface="新細明體" charset="-120"/>
        </a:defRPr>
      </a:lvl3pPr>
      <a:lvl4pPr algn="ctr" rtl="0" eaLnBrk="1" fontAlgn="base" hangingPunct="1">
        <a:spcBef>
          <a:spcPct val="0"/>
        </a:spcBef>
        <a:spcAft>
          <a:spcPct val="0"/>
        </a:spcAft>
        <a:defRPr kumimoji="1" sz="4400">
          <a:solidFill>
            <a:schemeClr val="tx2"/>
          </a:solidFill>
          <a:latin typeface="Arial" charset="0"/>
          <a:ea typeface="新細明體" charset="-120"/>
        </a:defRPr>
      </a:lvl4pPr>
      <a:lvl5pPr algn="ctr" rtl="0" eaLnBrk="1" fontAlgn="base" hangingPunct="1">
        <a:spcBef>
          <a:spcPct val="0"/>
        </a:spcBef>
        <a:spcAft>
          <a:spcPct val="0"/>
        </a:spcAft>
        <a:defRPr kumimoji="1" sz="4400">
          <a:solidFill>
            <a:schemeClr val="tx2"/>
          </a:solidFill>
          <a:latin typeface="Arial" charset="0"/>
          <a:ea typeface="新細明體" charset="-120"/>
        </a:defRPr>
      </a:lvl5pPr>
      <a:lvl6pPr marL="457200" algn="ctr" rtl="0" eaLnBrk="1" fontAlgn="base" hangingPunct="1">
        <a:spcBef>
          <a:spcPct val="0"/>
        </a:spcBef>
        <a:spcAft>
          <a:spcPct val="0"/>
        </a:spcAft>
        <a:defRPr kumimoji="1" sz="4400">
          <a:solidFill>
            <a:schemeClr val="tx2"/>
          </a:solidFill>
          <a:latin typeface="Arial" charset="0"/>
          <a:ea typeface="新細明體" charset="-120"/>
        </a:defRPr>
      </a:lvl6pPr>
      <a:lvl7pPr marL="914400" algn="ctr" rtl="0" eaLnBrk="1" fontAlgn="base" hangingPunct="1">
        <a:spcBef>
          <a:spcPct val="0"/>
        </a:spcBef>
        <a:spcAft>
          <a:spcPct val="0"/>
        </a:spcAft>
        <a:defRPr kumimoji="1" sz="4400">
          <a:solidFill>
            <a:schemeClr val="tx2"/>
          </a:solidFill>
          <a:latin typeface="Arial" charset="0"/>
          <a:ea typeface="新細明體" charset="-120"/>
        </a:defRPr>
      </a:lvl7pPr>
      <a:lvl8pPr marL="1371600" algn="ctr" rtl="0" eaLnBrk="1" fontAlgn="base" hangingPunct="1">
        <a:spcBef>
          <a:spcPct val="0"/>
        </a:spcBef>
        <a:spcAft>
          <a:spcPct val="0"/>
        </a:spcAft>
        <a:defRPr kumimoji="1" sz="4400">
          <a:solidFill>
            <a:schemeClr val="tx2"/>
          </a:solidFill>
          <a:latin typeface="Arial" charset="0"/>
          <a:ea typeface="新細明體" charset="-120"/>
        </a:defRPr>
      </a:lvl8pPr>
      <a:lvl9pPr marL="1828800" algn="ctr" rtl="0" eaLnBrk="1" fontAlgn="base" hangingPunct="1">
        <a:spcBef>
          <a:spcPct val="0"/>
        </a:spcBef>
        <a:spcAft>
          <a:spcPct val="0"/>
        </a:spcAft>
        <a:defRPr kumimoji="1" sz="4400">
          <a:solidFill>
            <a:schemeClr val="tx2"/>
          </a:solidFill>
          <a:latin typeface="Arial" charset="0"/>
          <a:ea typeface="新細明體" charset="-120"/>
        </a:defRPr>
      </a:lvl9pPr>
    </p:titleStyle>
    <p:bodyStyle>
      <a:lvl1pPr marL="342900" indent="-342900" algn="l" rtl="0" eaLnBrk="1" fontAlgn="base" hangingPunct="1">
        <a:spcBef>
          <a:spcPct val="20000"/>
        </a:spcBef>
        <a:spcAft>
          <a:spcPct val="0"/>
        </a:spcAft>
        <a:buChar char="•"/>
        <a:defRPr kumimoji="1" sz="20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000">
          <a:solidFill>
            <a:schemeClr val="tx1"/>
          </a:solidFill>
          <a:latin typeface="+mn-lt"/>
          <a:ea typeface="+mn-ea"/>
        </a:defRPr>
      </a:lvl2pPr>
      <a:lvl3pPr marL="1143000" indent="-228600" algn="l" rtl="0" eaLnBrk="1" fontAlgn="base" hangingPunct="1">
        <a:spcBef>
          <a:spcPct val="20000"/>
        </a:spcBef>
        <a:spcAft>
          <a:spcPct val="0"/>
        </a:spcAft>
        <a:buChar char="•"/>
        <a:defRPr kumimoji="1" sz="20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Microsoft_Office_Excel_97-2003____1.xls"/><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1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image" Target="../media/image63.jpeg"/><Relationship Id="rId5" Type="http://schemas.openxmlformats.org/officeDocument/2006/relationships/diagramQuickStyle" Target="../diagrams/quickStyle1.xml"/><Relationship Id="rId10" Type="http://schemas.openxmlformats.org/officeDocument/2006/relationships/image" Target="../media/image62.png"/><Relationship Id="rId4" Type="http://schemas.openxmlformats.org/officeDocument/2006/relationships/diagramLayout" Target="../diagrams/layout1.xml"/><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6"/>
          <p:cNvSpPr>
            <a:spLocks noChangeArrowheads="1"/>
          </p:cNvSpPr>
          <p:nvPr/>
        </p:nvSpPr>
        <p:spPr bwMode="auto">
          <a:xfrm>
            <a:off x="1914525" y="3759200"/>
            <a:ext cx="5510213" cy="461963"/>
          </a:xfrm>
          <a:prstGeom prst="rect">
            <a:avLst/>
          </a:prstGeom>
          <a:noFill/>
          <a:ln w="9525">
            <a:noFill/>
            <a:miter lim="800000"/>
            <a:headEnd/>
            <a:tailEnd/>
          </a:ln>
        </p:spPr>
        <p:txBody>
          <a:bodyPr>
            <a:spAutoFit/>
          </a:bodyPr>
          <a:lstStyle/>
          <a:p>
            <a:pPr algn="ctr" fontAlgn="ctr"/>
            <a:r>
              <a:rPr lang="en-US" altLang="zh-TW" sz="2400" b="1" dirty="0" smtClean="0">
                <a:latin typeface="微軟正黑體" pitchFamily="34" charset="-120"/>
                <a:ea typeface="微軟正黑體" pitchFamily="34" charset="-120"/>
              </a:rPr>
              <a:t>May.</a:t>
            </a:r>
            <a:r>
              <a:rPr lang="en-US" altLang="ja-JP" sz="2400" b="1" dirty="0" smtClean="0">
                <a:latin typeface="微軟正黑體" pitchFamily="34" charset="-120"/>
                <a:ea typeface="微軟正黑體" pitchFamily="34" charset="-120"/>
              </a:rPr>
              <a:t> 18th</a:t>
            </a:r>
            <a:r>
              <a:rPr lang="en-US" altLang="ja-JP" sz="2400" b="1" dirty="0">
                <a:latin typeface="微軟正黑體" pitchFamily="34" charset="-120"/>
                <a:ea typeface="微軟正黑體" pitchFamily="34" charset="-120"/>
              </a:rPr>
              <a:t>, </a:t>
            </a:r>
            <a:r>
              <a:rPr lang="en-US" altLang="ja-JP" sz="2400" b="1" dirty="0" smtClean="0">
                <a:latin typeface="微軟正黑體" pitchFamily="34" charset="-120"/>
                <a:ea typeface="微軟正黑體" pitchFamily="34" charset="-120"/>
              </a:rPr>
              <a:t>2016</a:t>
            </a:r>
            <a:endParaRPr lang="ja-JP" altLang="ja-JP" sz="2400" b="1" dirty="0">
              <a:latin typeface="微軟正黑體" pitchFamily="34" charset="-120"/>
              <a:ea typeface="微軟正黑體" pitchFamily="34" charset="-120"/>
            </a:endParaRPr>
          </a:p>
        </p:txBody>
      </p:sp>
      <p:sp>
        <p:nvSpPr>
          <p:cNvPr id="5123" name="Text Box 6"/>
          <p:cNvSpPr txBox="1">
            <a:spLocks noChangeArrowheads="1"/>
          </p:cNvSpPr>
          <p:nvPr/>
        </p:nvSpPr>
        <p:spPr bwMode="auto">
          <a:xfrm>
            <a:off x="14288" y="1868488"/>
            <a:ext cx="9144000" cy="822325"/>
          </a:xfrm>
          <a:prstGeom prst="rect">
            <a:avLst/>
          </a:prstGeom>
          <a:noFill/>
          <a:ln w="9525" algn="ctr">
            <a:noFill/>
            <a:miter lim="800000"/>
            <a:headEnd/>
            <a:tailEnd/>
          </a:ln>
        </p:spPr>
        <p:txBody>
          <a:bodyPr>
            <a:spAutoFit/>
          </a:bodyPr>
          <a:lstStyle/>
          <a:p>
            <a:pPr algn="ctr">
              <a:lnSpc>
                <a:spcPct val="150000"/>
              </a:lnSpc>
            </a:pPr>
            <a:r>
              <a:rPr lang="en-US" altLang="zh-TW" sz="3600" b="1">
                <a:latin typeface="微軟正黑體" pitchFamily="34" charset="-120"/>
                <a:ea typeface="微軟正黑體" pitchFamily="34" charset="-120"/>
              </a:rPr>
              <a:t>Yulon</a:t>
            </a:r>
            <a:r>
              <a:rPr lang="zh-TW" altLang="en-US" sz="3600" b="1">
                <a:latin typeface="微軟正黑體" pitchFamily="34" charset="-120"/>
                <a:ea typeface="微軟正黑體" pitchFamily="34" charset="-120"/>
              </a:rPr>
              <a:t> </a:t>
            </a:r>
            <a:r>
              <a:rPr lang="en-US" altLang="zh-TW" sz="3600" b="1">
                <a:latin typeface="微軟正黑體" pitchFamily="34" charset="-120"/>
                <a:ea typeface="微軟正黑體" pitchFamily="34" charset="-120"/>
              </a:rPr>
              <a:t>Nissan Motor Co., Ltd.</a:t>
            </a:r>
          </a:p>
        </p:txBody>
      </p:sp>
      <p:sp>
        <p:nvSpPr>
          <p:cNvPr id="5124" name="文字方塊 3"/>
          <p:cNvSpPr txBox="1">
            <a:spLocks noChangeArrowheads="1"/>
          </p:cNvSpPr>
          <p:nvPr/>
        </p:nvSpPr>
        <p:spPr bwMode="auto">
          <a:xfrm>
            <a:off x="7307263" y="76200"/>
            <a:ext cx="1873250" cy="400050"/>
          </a:xfrm>
          <a:prstGeom prst="rect">
            <a:avLst/>
          </a:prstGeom>
          <a:noFill/>
          <a:ln w="9525">
            <a:noFill/>
            <a:miter lim="800000"/>
            <a:headEnd/>
            <a:tailEnd/>
          </a:ln>
        </p:spPr>
        <p:txBody>
          <a:bodyPr>
            <a:spAutoFit/>
          </a:bodyPr>
          <a:lstStyle/>
          <a:p>
            <a:pPr algn="ctr"/>
            <a:r>
              <a:rPr lang="en-US" altLang="zh-TW" sz="2000" b="1">
                <a:latin typeface="微軟正黑體" pitchFamily="34" charset="-120"/>
                <a:ea typeface="微軟正黑體" pitchFamily="34" charset="-120"/>
              </a:rPr>
              <a:t>(</a:t>
            </a:r>
            <a:r>
              <a:rPr lang="en-US" altLang="zh-TW" sz="2000" b="1" smtClean="0">
                <a:latin typeface="微軟正黑體" pitchFamily="34" charset="-120"/>
                <a:ea typeface="微軟正黑體" pitchFamily="34" charset="-120"/>
              </a:rPr>
              <a:t>2227:TT</a:t>
            </a:r>
            <a:r>
              <a:rPr lang="en-US" altLang="zh-TW" sz="2000" b="1">
                <a:latin typeface="微軟正黑體" pitchFamily="34" charset="-120"/>
                <a:ea typeface="微軟正黑體" pitchFamily="34" charset="-120"/>
              </a:rPr>
              <a:t>)</a:t>
            </a:r>
            <a:endParaRPr lang="zh-TW" altLang="en-US" sz="2000"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NISSAN-</a:t>
            </a:r>
            <a:r>
              <a:rPr lang="zh-TW" altLang="en-US" sz="3600" b="1" dirty="0">
                <a:latin typeface="微軟正黑體" pitchFamily="34" charset="-120"/>
                <a:ea typeface="微軟正黑體" pitchFamily="34" charset="-120"/>
              </a:rPr>
              <a:t> </a:t>
            </a:r>
            <a:r>
              <a:rPr lang="en-US" altLang="zh-TW" sz="3600" b="1" dirty="0">
                <a:latin typeface="微軟正黑體" pitchFamily="34" charset="-120"/>
                <a:ea typeface="微軟正黑體" pitchFamily="34" charset="-120"/>
              </a:rPr>
              <a:t>Domestic Models</a:t>
            </a:r>
            <a:endParaRPr lang="zh-TW" altLang="en-US" sz="3600" b="1" dirty="0">
              <a:latin typeface="微軟正黑體" pitchFamily="34" charset="-120"/>
              <a:ea typeface="微軟正黑體" pitchFamily="34" charset="-120"/>
            </a:endParaRPr>
          </a:p>
        </p:txBody>
      </p:sp>
      <p:pic>
        <p:nvPicPr>
          <p:cNvPr id="14339" name="Picture 5" descr="D:\公關圖檔\車圖\NISSAN\TEANA(縮).jpg"/>
          <p:cNvPicPr>
            <a:picLocks noChangeAspect="1" noChangeArrowheads="1"/>
          </p:cNvPicPr>
          <p:nvPr/>
        </p:nvPicPr>
        <p:blipFill>
          <a:blip r:embed="rId2" cstate="print"/>
          <a:srcRect b="15031"/>
          <a:stretch>
            <a:fillRect/>
          </a:stretch>
        </p:blipFill>
        <p:spPr bwMode="auto">
          <a:xfrm>
            <a:off x="179388" y="4724400"/>
            <a:ext cx="2879725" cy="1339850"/>
          </a:xfrm>
          <a:prstGeom prst="rect">
            <a:avLst/>
          </a:prstGeom>
          <a:noFill/>
          <a:ln w="9525">
            <a:noFill/>
            <a:miter lim="800000"/>
            <a:headEnd/>
            <a:tailEnd/>
          </a:ln>
        </p:spPr>
      </p:pic>
      <p:pic>
        <p:nvPicPr>
          <p:cNvPr id="14340" name="Picture 3" descr="D:\公關圖檔\車圖\NISSAN\SUPER SENTRA(縮).jpg"/>
          <p:cNvPicPr>
            <a:picLocks noChangeAspect="1" noChangeArrowheads="1"/>
          </p:cNvPicPr>
          <p:nvPr/>
        </p:nvPicPr>
        <p:blipFill>
          <a:blip r:embed="rId3" cstate="print"/>
          <a:srcRect/>
          <a:stretch>
            <a:fillRect/>
          </a:stretch>
        </p:blipFill>
        <p:spPr bwMode="auto">
          <a:xfrm>
            <a:off x="539750" y="836613"/>
            <a:ext cx="2411413" cy="1325562"/>
          </a:xfrm>
          <a:prstGeom prst="rect">
            <a:avLst/>
          </a:prstGeom>
          <a:noFill/>
          <a:ln w="9525">
            <a:noFill/>
            <a:miter lim="800000"/>
            <a:headEnd/>
            <a:tailEnd/>
          </a:ln>
        </p:spPr>
      </p:pic>
      <p:pic>
        <p:nvPicPr>
          <p:cNvPr id="14341" name="Picture 2" descr="D:\公關圖檔\車圖\NISSAN\BIG TIIDA(縮).jpg"/>
          <p:cNvPicPr>
            <a:picLocks noChangeAspect="1" noChangeArrowheads="1"/>
          </p:cNvPicPr>
          <p:nvPr/>
        </p:nvPicPr>
        <p:blipFill>
          <a:blip r:embed="rId4" cstate="print">
            <a:clrChange>
              <a:clrFrom>
                <a:srgbClr val="FEF9F5"/>
              </a:clrFrom>
              <a:clrTo>
                <a:srgbClr val="FEF9F5">
                  <a:alpha val="0"/>
                </a:srgbClr>
              </a:clrTo>
            </a:clrChange>
          </a:blip>
          <a:srcRect/>
          <a:stretch>
            <a:fillRect/>
          </a:stretch>
        </p:blipFill>
        <p:spPr bwMode="auto">
          <a:xfrm>
            <a:off x="6516688" y="742950"/>
            <a:ext cx="2627312" cy="1462088"/>
          </a:xfrm>
          <a:prstGeom prst="rect">
            <a:avLst/>
          </a:prstGeom>
          <a:noFill/>
          <a:ln w="9525">
            <a:noFill/>
            <a:miter lim="800000"/>
            <a:headEnd/>
            <a:tailEnd/>
          </a:ln>
        </p:spPr>
      </p:pic>
      <p:pic>
        <p:nvPicPr>
          <p:cNvPr id="14342"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300788" y="2924175"/>
            <a:ext cx="2843212" cy="1268413"/>
          </a:xfrm>
          <a:prstGeom prst="rect">
            <a:avLst/>
          </a:prstGeom>
          <a:noFill/>
          <a:ln w="9525">
            <a:noFill/>
            <a:miter lim="800000"/>
            <a:headEnd/>
            <a:tailEnd/>
          </a:ln>
        </p:spPr>
      </p:pic>
      <p:pic>
        <p:nvPicPr>
          <p:cNvPr id="14343" name="Picture 4" descr="D:\公關圖檔\車圖\NISSAN\MARCH(縮).jpg"/>
          <p:cNvPicPr>
            <a:picLocks noChangeAspect="1" noChangeArrowheads="1"/>
          </p:cNvPicPr>
          <p:nvPr/>
        </p:nvPicPr>
        <p:blipFill>
          <a:blip r:embed="rId6" cstate="print"/>
          <a:srcRect/>
          <a:stretch>
            <a:fillRect/>
          </a:stretch>
        </p:blipFill>
        <p:spPr bwMode="auto">
          <a:xfrm>
            <a:off x="611188" y="2492375"/>
            <a:ext cx="2197100" cy="1573213"/>
          </a:xfrm>
          <a:prstGeom prst="rect">
            <a:avLst/>
          </a:prstGeom>
          <a:noFill/>
          <a:ln w="9525">
            <a:noFill/>
            <a:miter lim="800000"/>
            <a:headEnd/>
            <a:tailEnd/>
          </a:ln>
        </p:spPr>
      </p:pic>
      <p:pic>
        <p:nvPicPr>
          <p:cNvPr id="14344" name="Picture 6"/>
          <p:cNvPicPr>
            <a:picLocks noChangeAspect="1" noChangeArrowheads="1"/>
          </p:cNvPicPr>
          <p:nvPr/>
        </p:nvPicPr>
        <p:blipFill>
          <a:blip r:embed="rId7" cstate="print">
            <a:clrChange>
              <a:clrFrom>
                <a:srgbClr val="E5E5E5"/>
              </a:clrFrom>
              <a:clrTo>
                <a:srgbClr val="E5E5E5">
                  <a:alpha val="0"/>
                </a:srgbClr>
              </a:clrTo>
            </a:clrChange>
          </a:blip>
          <a:srcRect/>
          <a:stretch>
            <a:fillRect/>
          </a:stretch>
        </p:blipFill>
        <p:spPr bwMode="auto">
          <a:xfrm>
            <a:off x="3419475" y="2565400"/>
            <a:ext cx="2628900" cy="1654175"/>
          </a:xfrm>
          <a:prstGeom prst="rect">
            <a:avLst/>
          </a:prstGeom>
          <a:noFill/>
          <a:ln w="9525">
            <a:noFill/>
            <a:miter lim="800000"/>
            <a:headEnd/>
            <a:tailEnd/>
          </a:ln>
        </p:spPr>
      </p:pic>
      <p:sp>
        <p:nvSpPr>
          <p:cNvPr id="21" name="文字方塊 20"/>
          <p:cNvSpPr txBox="1"/>
          <p:nvPr/>
        </p:nvSpPr>
        <p:spPr>
          <a:xfrm>
            <a:off x="6732588" y="6021388"/>
            <a:ext cx="2184400"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ALL</a:t>
            </a:r>
            <a:r>
              <a:rPr lang="zh-TW" altLang="en-US" sz="2000" dirty="0"/>
              <a:t> </a:t>
            </a:r>
            <a:r>
              <a:rPr lang="en-US" altLang="zh-TW" sz="2000" dirty="0"/>
              <a:t>NEW</a:t>
            </a:r>
            <a:r>
              <a:rPr lang="zh-TW" altLang="en-US" sz="2000" dirty="0"/>
              <a:t> </a:t>
            </a:r>
            <a:r>
              <a:rPr lang="en-US" altLang="zh-TW" sz="2000" dirty="0"/>
              <a:t>LIVINA</a:t>
            </a:r>
            <a:endParaRPr lang="zh-TW" altLang="en-US" sz="2000" dirty="0"/>
          </a:p>
        </p:txBody>
      </p:sp>
      <p:sp>
        <p:nvSpPr>
          <p:cNvPr id="22" name="文字方塊 21"/>
          <p:cNvSpPr txBox="1"/>
          <p:nvPr/>
        </p:nvSpPr>
        <p:spPr>
          <a:xfrm>
            <a:off x="611188" y="6021388"/>
            <a:ext cx="2185987"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TEANA</a:t>
            </a:r>
            <a:endParaRPr lang="zh-TW" altLang="en-US" sz="2000" dirty="0"/>
          </a:p>
        </p:txBody>
      </p:sp>
      <p:sp>
        <p:nvSpPr>
          <p:cNvPr id="23" name="文字方塊 22"/>
          <p:cNvSpPr txBox="1"/>
          <p:nvPr/>
        </p:nvSpPr>
        <p:spPr>
          <a:xfrm>
            <a:off x="6732588" y="2133600"/>
            <a:ext cx="2184400"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BIG TIIDA</a:t>
            </a:r>
            <a:endParaRPr lang="zh-TW" altLang="en-US" sz="2000" dirty="0"/>
          </a:p>
        </p:txBody>
      </p:sp>
      <p:sp>
        <p:nvSpPr>
          <p:cNvPr id="24" name="文字方塊 23"/>
          <p:cNvSpPr txBox="1"/>
          <p:nvPr/>
        </p:nvSpPr>
        <p:spPr>
          <a:xfrm>
            <a:off x="6732588" y="4221163"/>
            <a:ext cx="2184400"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TIIDA</a:t>
            </a:r>
            <a:endParaRPr lang="zh-TW" altLang="en-US" sz="2000" dirty="0"/>
          </a:p>
        </p:txBody>
      </p:sp>
      <p:sp>
        <p:nvSpPr>
          <p:cNvPr id="25" name="文字方塊 24"/>
          <p:cNvSpPr txBox="1"/>
          <p:nvPr/>
        </p:nvSpPr>
        <p:spPr>
          <a:xfrm>
            <a:off x="611188" y="2133600"/>
            <a:ext cx="2185987"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SUPER</a:t>
            </a:r>
            <a:r>
              <a:rPr lang="zh-TW" altLang="en-US" sz="2000" dirty="0"/>
              <a:t> </a:t>
            </a:r>
            <a:r>
              <a:rPr lang="en-US" altLang="zh-TW" sz="2000" dirty="0"/>
              <a:t>SENTRA</a:t>
            </a:r>
            <a:endParaRPr lang="zh-TW" altLang="en-US" sz="2000" dirty="0"/>
          </a:p>
        </p:txBody>
      </p:sp>
      <p:sp>
        <p:nvSpPr>
          <p:cNvPr id="26" name="文字方塊 25"/>
          <p:cNvSpPr txBox="1"/>
          <p:nvPr/>
        </p:nvSpPr>
        <p:spPr>
          <a:xfrm>
            <a:off x="611188" y="4221163"/>
            <a:ext cx="2185987"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NEW</a:t>
            </a:r>
            <a:r>
              <a:rPr lang="zh-TW" altLang="en-US" sz="2000" dirty="0"/>
              <a:t> </a:t>
            </a:r>
            <a:r>
              <a:rPr lang="en-US" altLang="zh-TW" sz="2000" dirty="0"/>
              <a:t>MARCH</a:t>
            </a:r>
          </a:p>
        </p:txBody>
      </p:sp>
      <p:sp>
        <p:nvSpPr>
          <p:cNvPr id="27" name="文字方塊 26"/>
          <p:cNvSpPr txBox="1"/>
          <p:nvPr/>
        </p:nvSpPr>
        <p:spPr>
          <a:xfrm>
            <a:off x="3671888" y="4221163"/>
            <a:ext cx="2185987" cy="40005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defRPr/>
            </a:pPr>
            <a:r>
              <a:rPr lang="en-US" altLang="zh-TW" sz="2000" dirty="0"/>
              <a:t>X-TRAIL</a:t>
            </a:r>
            <a:endParaRPr lang="zh-TW" altLang="en-US" sz="2000" dirty="0"/>
          </a:p>
        </p:txBody>
      </p:sp>
      <p:pic>
        <p:nvPicPr>
          <p:cNvPr id="14352" name="Picture 1" descr="D:\公關圖檔\車圖\NISSAN\LIVINA小圖.png"/>
          <p:cNvPicPr>
            <a:picLocks noChangeAspect="1" noChangeArrowheads="1"/>
          </p:cNvPicPr>
          <p:nvPr/>
        </p:nvPicPr>
        <p:blipFill>
          <a:blip r:embed="rId8" cstate="print"/>
          <a:srcRect/>
          <a:stretch>
            <a:fillRect/>
          </a:stretch>
        </p:blipFill>
        <p:spPr bwMode="auto">
          <a:xfrm>
            <a:off x="6243638" y="4729163"/>
            <a:ext cx="2879725" cy="1236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獨角仙特仕車.jpg"/>
          <p:cNvPicPr>
            <a:picLocks noChangeAspect="1"/>
          </p:cNvPicPr>
          <p:nvPr/>
        </p:nvPicPr>
        <p:blipFill>
          <a:blip r:embed="rId2" cstate="print"/>
          <a:srcRect t="-11"/>
          <a:stretch>
            <a:fillRect/>
          </a:stretch>
        </p:blipFill>
        <p:spPr>
          <a:xfrm>
            <a:off x="-279" y="692696"/>
            <a:ext cx="9180791"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圖片 12" descr="獨角仙精品.png"/>
          <p:cNvPicPr>
            <a:picLocks noChangeAspect="1"/>
          </p:cNvPicPr>
          <p:nvPr/>
        </p:nvPicPr>
        <p:blipFill>
          <a:blip r:embed="rId3" cstate="print"/>
          <a:srcRect l="5512" t="7404" r="60818" b="62723"/>
          <a:stretch>
            <a:fillRect/>
          </a:stretch>
        </p:blipFill>
        <p:spPr>
          <a:xfrm>
            <a:off x="6156176" y="4149080"/>
            <a:ext cx="1907704" cy="720080"/>
          </a:xfrm>
          <a:prstGeom prst="rect">
            <a:avLst/>
          </a:prstGeom>
        </p:spPr>
      </p:pic>
      <p:pic>
        <p:nvPicPr>
          <p:cNvPr id="73734" name="Picture 6" descr="C:\Users\520498\Desktop\LIVINA特仕車\圖1. ALL NEW LIVINA 獨角仙兩用前檔遮陽簾.JPG"/>
          <p:cNvPicPr>
            <a:picLocks noChangeAspect="1" noChangeArrowheads="1"/>
          </p:cNvPicPr>
          <p:nvPr/>
        </p:nvPicPr>
        <p:blipFill>
          <a:blip r:embed="rId4" cstate="print"/>
          <a:srcRect l="3710" b="21992"/>
          <a:stretch>
            <a:fillRect/>
          </a:stretch>
        </p:blipFill>
        <p:spPr bwMode="auto">
          <a:xfrm>
            <a:off x="3059832" y="4797152"/>
            <a:ext cx="1440160" cy="777821"/>
          </a:xfrm>
          <a:prstGeom prst="roundRect">
            <a:avLst>
              <a:gd name="adj" fmla="val 16667"/>
            </a:avLst>
          </a:prstGeom>
          <a:ln>
            <a:noFill/>
          </a:ln>
          <a:effectLst/>
          <a:scene3d>
            <a:camera prst="orthographicFront"/>
            <a:lightRig rig="contrasting" dir="t">
              <a:rot lat="0" lon="0" rev="4200000"/>
            </a:lightRig>
          </a:scene3d>
          <a:sp3d prstMaterial="plastic">
            <a:bevelT w="381000" h="114300" prst="coolSlant"/>
            <a:contourClr>
              <a:srgbClr val="969696"/>
            </a:contourClr>
          </a:sp3d>
        </p:spPr>
      </p:pic>
      <p:pic>
        <p:nvPicPr>
          <p:cNvPr id="21" name="圖片 20" descr="獨角仙精品.png"/>
          <p:cNvPicPr>
            <a:picLocks noChangeAspect="1"/>
          </p:cNvPicPr>
          <p:nvPr/>
        </p:nvPicPr>
        <p:blipFill>
          <a:blip r:embed="rId3" cstate="print"/>
          <a:srcRect l="38556" t="7404" r="19676" b="62723"/>
          <a:stretch>
            <a:fillRect/>
          </a:stretch>
        </p:blipFill>
        <p:spPr>
          <a:xfrm>
            <a:off x="1475656" y="4149080"/>
            <a:ext cx="2366506" cy="720080"/>
          </a:xfrm>
          <a:prstGeom prst="rect">
            <a:avLst/>
          </a:prstGeom>
        </p:spPr>
      </p:pic>
      <p:pic>
        <p:nvPicPr>
          <p:cNvPr id="114694" name="Picture 6"/>
          <p:cNvPicPr>
            <a:picLocks noChangeAspect="1" noChangeArrowheads="1"/>
          </p:cNvPicPr>
          <p:nvPr/>
        </p:nvPicPr>
        <p:blipFill>
          <a:blip r:embed="rId5" cstate="print"/>
          <a:srcRect/>
          <a:stretch>
            <a:fillRect/>
          </a:stretch>
        </p:blipFill>
        <p:spPr bwMode="auto">
          <a:xfrm>
            <a:off x="1115616" y="4797152"/>
            <a:ext cx="1431925" cy="769937"/>
          </a:xfrm>
          <a:prstGeom prst="roundRect">
            <a:avLst>
              <a:gd name="adj" fmla="val 16667"/>
            </a:avLst>
          </a:prstGeom>
          <a:ln>
            <a:noFill/>
          </a:ln>
          <a:effectLst/>
          <a:scene3d>
            <a:camera prst="orthographicFront"/>
            <a:lightRig rig="contrasting" dir="t">
              <a:rot lat="0" lon="0" rev="4200000"/>
            </a:lightRig>
          </a:scene3d>
          <a:sp3d prstMaterial="plastic">
            <a:bevelT w="381000" h="114300" prst="coolSlant"/>
            <a:contourClr>
              <a:srgbClr val="969696"/>
            </a:contourClr>
          </a:sp3d>
        </p:spPr>
      </p:pic>
      <p:pic>
        <p:nvPicPr>
          <p:cNvPr id="114693" name="Picture 5"/>
          <p:cNvPicPr>
            <a:picLocks noChangeAspect="1" noChangeArrowheads="1"/>
          </p:cNvPicPr>
          <p:nvPr/>
        </p:nvPicPr>
        <p:blipFill>
          <a:blip r:embed="rId6" cstate="print"/>
          <a:srcRect/>
          <a:stretch>
            <a:fillRect/>
          </a:stretch>
        </p:blipFill>
        <p:spPr bwMode="auto">
          <a:xfrm>
            <a:off x="395536" y="5445224"/>
            <a:ext cx="1127125" cy="944563"/>
          </a:xfrm>
          <a:prstGeom prst="roundRect">
            <a:avLst>
              <a:gd name="adj" fmla="val 16667"/>
            </a:avLst>
          </a:prstGeom>
          <a:ln>
            <a:noFill/>
          </a:ln>
          <a:effectLst/>
          <a:scene3d>
            <a:camera prst="orthographicFront"/>
            <a:lightRig rig="threePt" dir="t"/>
          </a:scene3d>
          <a:sp3d>
            <a:bevelT w="165100" prst="coolSlant"/>
          </a:sp3d>
        </p:spPr>
      </p:pic>
      <p:pic>
        <p:nvPicPr>
          <p:cNvPr id="18" name="圖片 17" descr="圖2.ALL NEW LIVINA 獨角仙側窗遮陽板.JPG"/>
          <p:cNvPicPr>
            <a:picLocks noChangeAspect="1"/>
          </p:cNvPicPr>
          <p:nvPr/>
        </p:nvPicPr>
        <p:blipFill>
          <a:blip r:embed="rId7" cstate="print"/>
          <a:srcRect l="3334" r="15014" b="4989"/>
          <a:stretch>
            <a:fillRect/>
          </a:stretch>
        </p:blipFill>
        <p:spPr>
          <a:xfrm>
            <a:off x="2115113" y="5445224"/>
            <a:ext cx="1206733" cy="936104"/>
          </a:xfrm>
          <a:prstGeom prst="roundRect">
            <a:avLst>
              <a:gd name="adj" fmla="val 16667"/>
            </a:avLst>
          </a:prstGeom>
          <a:ln>
            <a:noFill/>
          </a:ln>
          <a:effectLst/>
          <a:scene3d>
            <a:camera prst="orthographicFront"/>
            <a:lightRig rig="contrasting" dir="t">
              <a:rot lat="0" lon="0" rev="4200000"/>
            </a:lightRig>
          </a:scene3d>
          <a:sp3d prstMaterial="plastic">
            <a:bevelT w="381000" h="114300" prst="coolSlant"/>
            <a:contourClr>
              <a:srgbClr val="969696"/>
            </a:contourClr>
          </a:sp3d>
        </p:spPr>
      </p:pic>
      <p:pic>
        <p:nvPicPr>
          <p:cNvPr id="17" name="圖片 16" descr="圖8. ALL NEW LIVINA 獨角仙雨傘套.jpg"/>
          <p:cNvPicPr>
            <a:picLocks noChangeAspect="1"/>
          </p:cNvPicPr>
          <p:nvPr/>
        </p:nvPicPr>
        <p:blipFill>
          <a:blip r:embed="rId8" cstate="print"/>
          <a:srcRect l="21650" t="26407" r="16442"/>
          <a:stretch>
            <a:fillRect/>
          </a:stretch>
        </p:blipFill>
        <p:spPr>
          <a:xfrm>
            <a:off x="3995936" y="5445224"/>
            <a:ext cx="1123449" cy="936104"/>
          </a:xfrm>
          <a:prstGeom prst="roundRect">
            <a:avLst>
              <a:gd name="adj" fmla="val 16667"/>
            </a:avLst>
          </a:prstGeom>
          <a:ln>
            <a:noFill/>
          </a:ln>
          <a:effectLst/>
          <a:scene3d>
            <a:camera prst="orthographicFront"/>
            <a:lightRig rig="contrasting" dir="t">
              <a:rot lat="0" lon="0" rev="4200000"/>
            </a:lightRig>
          </a:scene3d>
          <a:sp3d prstMaterial="plastic">
            <a:bevelT w="381000" h="114300" prst="coolSlant"/>
            <a:contourClr>
              <a:srgbClr val="969696"/>
            </a:contourClr>
          </a:sp3d>
        </p:spPr>
      </p:pic>
      <p:pic>
        <p:nvPicPr>
          <p:cNvPr id="114695" name="Picture 7"/>
          <p:cNvPicPr>
            <a:picLocks noChangeAspect="1" noChangeArrowheads="1"/>
          </p:cNvPicPr>
          <p:nvPr/>
        </p:nvPicPr>
        <p:blipFill>
          <a:blip r:embed="rId9" cstate="print"/>
          <a:srcRect l="55459" t="25531" r="15406" b="42966"/>
          <a:stretch>
            <a:fillRect/>
          </a:stretch>
        </p:blipFill>
        <p:spPr bwMode="auto">
          <a:xfrm>
            <a:off x="5508104" y="5229200"/>
            <a:ext cx="1065560" cy="864096"/>
          </a:xfrm>
          <a:prstGeom prst="roundRect">
            <a:avLst/>
          </a:prstGeom>
          <a:noFill/>
          <a:ln w="9525">
            <a:noFill/>
            <a:miter lim="800000"/>
            <a:headEnd/>
            <a:tailEnd/>
          </a:ln>
          <a:effectLst/>
          <a:scene3d>
            <a:camera prst="orthographicFront"/>
            <a:lightRig rig="threePt" dir="t"/>
          </a:scene3d>
          <a:sp3d>
            <a:bevelT w="165100" prst="coolSlant"/>
          </a:sp3d>
        </p:spPr>
      </p:pic>
      <p:pic>
        <p:nvPicPr>
          <p:cNvPr id="114696" name="Picture 8"/>
          <p:cNvPicPr>
            <a:picLocks noChangeAspect="1" noChangeArrowheads="1"/>
          </p:cNvPicPr>
          <p:nvPr/>
        </p:nvPicPr>
        <p:blipFill>
          <a:blip r:embed="rId10" cstate="print"/>
          <a:srcRect l="15492" t="30255" r="13634" b="33126"/>
          <a:stretch>
            <a:fillRect/>
          </a:stretch>
        </p:blipFill>
        <p:spPr bwMode="auto">
          <a:xfrm>
            <a:off x="6732240" y="5229296"/>
            <a:ext cx="2229679" cy="864000"/>
          </a:xfrm>
          <a:prstGeom prst="roundRect">
            <a:avLst/>
          </a:prstGeom>
          <a:noFill/>
          <a:ln w="9525">
            <a:noFill/>
            <a:miter lim="800000"/>
            <a:headEnd/>
            <a:tailEnd/>
          </a:ln>
          <a:effectLst/>
          <a:scene3d>
            <a:camera prst="orthographicFront"/>
            <a:lightRig rig="threePt" dir="t"/>
          </a:scene3d>
          <a:sp3d>
            <a:bevelT w="165100" prst="coolSlant"/>
          </a:sp3d>
        </p:spPr>
      </p:pic>
      <p:sp>
        <p:nvSpPr>
          <p:cNvPr id="15" name="文字方塊 28"/>
          <p:cNvSpPr txBox="1">
            <a:spLocks noChangeArrowheads="1"/>
          </p:cNvSpPr>
          <p:nvPr/>
        </p:nvSpPr>
        <p:spPr bwMode="auto">
          <a:xfrm>
            <a:off x="0" y="-27384"/>
            <a:ext cx="9144000" cy="646112"/>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NISSAN -New Model </a:t>
            </a:r>
            <a:r>
              <a:rPr lang="en-US" altLang="zh-TW" sz="3600" b="1" dirty="0" smtClean="0">
                <a:latin typeface="微軟正黑體" pitchFamily="34" charset="-120"/>
                <a:ea typeface="微軟正黑體" pitchFamily="34" charset="-120"/>
              </a:rPr>
              <a:t>Campaign</a:t>
            </a:r>
            <a:endParaRPr lang="en-US" altLang="zh-TW"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www.infinitiusa.com/vrs-assets/media/qx50/compare/compare-2016-qx50-01.jpg"/>
          <p:cNvPicPr>
            <a:picLocks noChangeAspect="1" noChangeArrowheads="1"/>
          </p:cNvPicPr>
          <p:nvPr/>
        </p:nvPicPr>
        <p:blipFill>
          <a:blip r:embed="rId2" cstate="print">
            <a:lum bright="10000"/>
          </a:blip>
          <a:srcRect t="-1683" r="-813" b="133"/>
          <a:stretch>
            <a:fillRect/>
          </a:stretch>
        </p:blipFill>
        <p:spPr bwMode="auto">
          <a:xfrm>
            <a:off x="-1" y="1000108"/>
            <a:ext cx="9228168" cy="5040000"/>
          </a:xfrm>
          <a:prstGeom prst="rect">
            <a:avLst/>
          </a:prstGeom>
          <a:noFill/>
        </p:spPr>
      </p:pic>
      <p:sp>
        <p:nvSpPr>
          <p:cNvPr id="33794" name="AutoShape 2" descr="http://www.infinitiusa.com/vrs-assets/media/qx50/compare/compare-2016-qx50-0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6" name="文字方塊 5"/>
          <p:cNvSpPr txBox="1"/>
          <p:nvPr/>
        </p:nvSpPr>
        <p:spPr>
          <a:xfrm>
            <a:off x="571472" y="1357298"/>
            <a:ext cx="7786742" cy="1138773"/>
          </a:xfrm>
          <a:prstGeom prst="rect">
            <a:avLst/>
          </a:prstGeom>
          <a:noFill/>
        </p:spPr>
        <p:txBody>
          <a:bodyPr wrap="square" rtlCol="0">
            <a:spAutoFit/>
          </a:bodyPr>
          <a:lstStyle/>
          <a:p>
            <a:pPr algn="ctr"/>
            <a:r>
              <a:rPr lang="en-US" altLang="zh-TW" b="1" dirty="0" smtClean="0">
                <a:solidFill>
                  <a:schemeClr val="bg1"/>
                </a:solidFill>
                <a:latin typeface="Segoe UI Symbol" pitchFamily="34" charset="0"/>
                <a:ea typeface="Segoe UI Symbol" pitchFamily="34" charset="0"/>
                <a:cs typeface="Verdana" pitchFamily="34" charset="0"/>
              </a:rPr>
              <a:t>THE NEW QX50  </a:t>
            </a:r>
            <a:r>
              <a:rPr lang="zh-TW" altLang="en-US" b="1" dirty="0" smtClean="0">
                <a:solidFill>
                  <a:schemeClr val="bg1"/>
                </a:solidFill>
              </a:rPr>
              <a:t>精品跑旅</a:t>
            </a:r>
            <a:endParaRPr lang="en-US" altLang="zh-TW" b="1" dirty="0" smtClean="0">
              <a:solidFill>
                <a:schemeClr val="bg1"/>
              </a:solidFill>
            </a:endParaRPr>
          </a:p>
          <a:p>
            <a:r>
              <a:rPr lang="zh-TW" altLang="en-US" sz="1800" b="1" dirty="0" smtClean="0">
                <a:solidFill>
                  <a:schemeClr val="bg1"/>
                </a:solidFill>
              </a:rPr>
              <a:t>                                </a:t>
            </a:r>
            <a:endParaRPr lang="en-US" altLang="zh-TW" sz="1800" b="1" dirty="0" smtClean="0">
              <a:solidFill>
                <a:schemeClr val="bg1"/>
              </a:solidFill>
            </a:endParaRPr>
          </a:p>
          <a:p>
            <a:r>
              <a:rPr lang="en-US" altLang="zh-TW" sz="1800" b="1" dirty="0" smtClean="0">
                <a:solidFill>
                  <a:schemeClr val="bg1"/>
                </a:solidFill>
              </a:rPr>
              <a:t>                              </a:t>
            </a:r>
            <a:r>
              <a:rPr lang="zh-TW" altLang="en-US" sz="1600" b="1" dirty="0" smtClean="0">
                <a:solidFill>
                  <a:schemeClr val="bg1"/>
                </a:solidFill>
              </a:rPr>
              <a:t>以 獨 具 匠 心 ， 打 造 優 雅 精 緻 駕 乘 享 受</a:t>
            </a:r>
            <a:endParaRPr lang="zh-TW" altLang="en-US" sz="1800" b="1" dirty="0">
              <a:solidFill>
                <a:schemeClr val="bg1"/>
              </a:solidFill>
            </a:endParaRPr>
          </a:p>
        </p:txBody>
      </p:sp>
      <p:sp>
        <p:nvSpPr>
          <p:cNvPr id="7" name="文字方塊 28"/>
          <p:cNvSpPr txBox="1">
            <a:spLocks noChangeArrowheads="1"/>
          </p:cNvSpPr>
          <p:nvPr/>
        </p:nvSpPr>
        <p:spPr bwMode="auto">
          <a:xfrm>
            <a:off x="0" y="115888"/>
            <a:ext cx="9144000" cy="646112"/>
          </a:xfrm>
          <a:prstGeom prst="rect">
            <a:avLst/>
          </a:prstGeom>
          <a:noFill/>
          <a:ln w="9525">
            <a:noFill/>
            <a:miter lim="800000"/>
            <a:headEnd/>
            <a:tailEnd/>
          </a:ln>
        </p:spPr>
        <p:txBody>
          <a:bodyPr>
            <a:spAutoFit/>
          </a:bodyPr>
          <a:lstStyle/>
          <a:p>
            <a:pPr algn="ctr"/>
            <a:r>
              <a:rPr lang="en-US" altLang="zh-TW" sz="3600" b="1" dirty="0" smtClean="0">
                <a:latin typeface="微軟正黑體" pitchFamily="34" charset="-120"/>
                <a:ea typeface="微軟正黑體" pitchFamily="34" charset="-120"/>
              </a:rPr>
              <a:t>INFINITI </a:t>
            </a:r>
            <a:r>
              <a:rPr lang="en-US" altLang="zh-TW" sz="3600" b="1" dirty="0">
                <a:latin typeface="微軟正黑體" pitchFamily="34" charset="-120"/>
                <a:ea typeface="微軟正黑體" pitchFamily="34" charset="-120"/>
              </a:rPr>
              <a:t>-New Model </a:t>
            </a:r>
            <a:r>
              <a:rPr lang="en-US" altLang="zh-TW" sz="3600" b="1" dirty="0" smtClean="0">
                <a:latin typeface="微軟正黑體" pitchFamily="34" charset="-120"/>
                <a:ea typeface="微軟正黑體" pitchFamily="34" charset="-120"/>
              </a:rPr>
              <a:t>Campaign</a:t>
            </a:r>
            <a:endParaRPr lang="en-US" altLang="zh-TW"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Ynfss01\各部門檔案\YN-L0000(INFINITI事業部)\部門對外資料交換區\Q30 for BPF\infiniti_q30_frankfurt_07.jpg"/>
          <p:cNvPicPr>
            <a:picLocks noChangeAspect="1" noChangeArrowheads="1"/>
          </p:cNvPicPr>
          <p:nvPr/>
        </p:nvPicPr>
        <p:blipFill>
          <a:blip r:embed="rId2" cstate="print"/>
          <a:srcRect t="5113" b="6953"/>
          <a:stretch>
            <a:fillRect/>
          </a:stretch>
        </p:blipFill>
        <p:spPr bwMode="auto">
          <a:xfrm>
            <a:off x="0" y="1124744"/>
            <a:ext cx="9144000" cy="5360462"/>
          </a:xfrm>
          <a:prstGeom prst="rect">
            <a:avLst/>
          </a:prstGeom>
          <a:noFill/>
        </p:spPr>
      </p:pic>
      <p:sp>
        <p:nvSpPr>
          <p:cNvPr id="6" name="文字方塊 5"/>
          <p:cNvSpPr txBox="1"/>
          <p:nvPr/>
        </p:nvSpPr>
        <p:spPr>
          <a:xfrm>
            <a:off x="0" y="1124744"/>
            <a:ext cx="9144000" cy="492443"/>
          </a:xfrm>
          <a:prstGeom prst="rect">
            <a:avLst/>
          </a:prstGeom>
          <a:noFill/>
        </p:spPr>
        <p:txBody>
          <a:bodyPr wrap="square" rtlCol="0">
            <a:spAutoFit/>
          </a:bodyPr>
          <a:lstStyle/>
          <a:p>
            <a:pPr algn="ctr"/>
            <a:r>
              <a:rPr lang="en-US" altLang="zh-TW" sz="2600" b="1" dirty="0" smtClean="0">
                <a:solidFill>
                  <a:schemeClr val="bg1"/>
                </a:solidFill>
                <a:latin typeface="Segoe UI Symbol" pitchFamily="34" charset="0"/>
                <a:ea typeface="Segoe UI Symbol" pitchFamily="34" charset="0"/>
                <a:cs typeface="Verdana" pitchFamily="34" charset="0"/>
              </a:rPr>
              <a:t>INFINITI Q30  </a:t>
            </a:r>
            <a:r>
              <a:rPr lang="zh-TW" altLang="en-US" sz="2600" b="1" dirty="0" smtClean="0">
                <a:solidFill>
                  <a:schemeClr val="bg1"/>
                </a:solidFill>
                <a:latin typeface="+mn-ea"/>
                <a:ea typeface="+mn-ea"/>
                <a:cs typeface="Verdana" pitchFamily="34" charset="0"/>
              </a:rPr>
              <a:t>都會跑旅．豪華掀背</a:t>
            </a:r>
            <a:endParaRPr lang="en-US" altLang="zh-TW" sz="2600" b="1" dirty="0" smtClean="0">
              <a:solidFill>
                <a:schemeClr val="bg1"/>
              </a:solidFill>
              <a:latin typeface="+mn-ea"/>
              <a:ea typeface="+mn-ea"/>
            </a:endParaRPr>
          </a:p>
        </p:txBody>
      </p:sp>
      <p:sp>
        <p:nvSpPr>
          <p:cNvPr id="5" name="文字方塊 28"/>
          <p:cNvSpPr txBox="1">
            <a:spLocks noChangeArrowheads="1"/>
          </p:cNvSpPr>
          <p:nvPr/>
        </p:nvSpPr>
        <p:spPr bwMode="auto">
          <a:xfrm>
            <a:off x="0" y="115888"/>
            <a:ext cx="9144000" cy="646112"/>
          </a:xfrm>
          <a:prstGeom prst="rect">
            <a:avLst/>
          </a:prstGeom>
          <a:noFill/>
          <a:ln w="9525">
            <a:noFill/>
            <a:miter lim="800000"/>
            <a:headEnd/>
            <a:tailEnd/>
          </a:ln>
        </p:spPr>
        <p:txBody>
          <a:bodyPr>
            <a:spAutoFit/>
          </a:bodyPr>
          <a:lstStyle/>
          <a:p>
            <a:pPr algn="ctr"/>
            <a:r>
              <a:rPr lang="en-US" altLang="zh-TW" sz="3600" b="1" dirty="0" smtClean="0">
                <a:latin typeface="微軟正黑體" pitchFamily="34" charset="-120"/>
                <a:ea typeface="微軟正黑體" pitchFamily="34" charset="-120"/>
              </a:rPr>
              <a:t>INFINITI –Upcoming New Model</a:t>
            </a:r>
            <a:endParaRPr lang="en-US" altLang="zh-TW"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0行銷部]\[MURANO]\P42M廣代提案\簡易型錄W65.8xH23cm-FAol_FA封面底.jpg"/>
          <p:cNvPicPr>
            <a:picLocks noChangeAspect="1" noChangeArrowheads="1"/>
          </p:cNvPicPr>
          <p:nvPr/>
        </p:nvPicPr>
        <p:blipFill>
          <a:blip r:embed="rId2" cstate="print"/>
          <a:srcRect r="97602"/>
          <a:stretch>
            <a:fillRect/>
          </a:stretch>
        </p:blipFill>
        <p:spPr bwMode="auto">
          <a:xfrm>
            <a:off x="827584" y="659997"/>
            <a:ext cx="504056" cy="5792400"/>
          </a:xfrm>
          <a:prstGeom prst="rect">
            <a:avLst/>
          </a:prstGeom>
          <a:noFill/>
        </p:spPr>
      </p:pic>
      <p:pic>
        <p:nvPicPr>
          <p:cNvPr id="9" name="Picture 2" descr="D:\[0行銷部]\[MURANO]\P42M廣代提案\簡易型錄W65.8xH23cm-FAol_FA封面底.jpg"/>
          <p:cNvPicPr>
            <a:picLocks noChangeAspect="1" noChangeArrowheads="1"/>
          </p:cNvPicPr>
          <p:nvPr/>
        </p:nvPicPr>
        <p:blipFill>
          <a:blip r:embed="rId2" cstate="print"/>
          <a:srcRect/>
          <a:stretch>
            <a:fillRect/>
          </a:stretch>
        </p:blipFill>
        <p:spPr bwMode="auto">
          <a:xfrm>
            <a:off x="900512" y="659997"/>
            <a:ext cx="8280000" cy="5793339"/>
          </a:xfrm>
          <a:prstGeom prst="rect">
            <a:avLst/>
          </a:prstGeom>
          <a:noFill/>
        </p:spPr>
      </p:pic>
      <p:pic>
        <p:nvPicPr>
          <p:cNvPr id="12" name="Picture 2" descr="D:\[0行銷部]\[MURANO]\P42M廣代提案\簡易型錄W65.8xH23cm-FAol_FA封面底.jpg"/>
          <p:cNvPicPr>
            <a:picLocks noChangeAspect="1" noChangeArrowheads="1"/>
          </p:cNvPicPr>
          <p:nvPr/>
        </p:nvPicPr>
        <p:blipFill>
          <a:blip r:embed="rId2" cstate="print"/>
          <a:srcRect r="97602"/>
          <a:stretch>
            <a:fillRect/>
          </a:stretch>
        </p:blipFill>
        <p:spPr bwMode="auto">
          <a:xfrm>
            <a:off x="467544" y="660936"/>
            <a:ext cx="504056" cy="5792400"/>
          </a:xfrm>
          <a:prstGeom prst="rect">
            <a:avLst/>
          </a:prstGeom>
          <a:noFill/>
        </p:spPr>
      </p:pic>
      <p:pic>
        <p:nvPicPr>
          <p:cNvPr id="13" name="Picture 2" descr="D:\[0行銷部]\[MURANO]\P42M廣代提案\簡易型錄W65.8xH23cm-FAol_FA封面底.jpg"/>
          <p:cNvPicPr>
            <a:picLocks noChangeAspect="1" noChangeArrowheads="1"/>
          </p:cNvPicPr>
          <p:nvPr/>
        </p:nvPicPr>
        <p:blipFill>
          <a:blip r:embed="rId2" cstate="print"/>
          <a:srcRect t="644" r="97602"/>
          <a:stretch>
            <a:fillRect/>
          </a:stretch>
        </p:blipFill>
        <p:spPr bwMode="auto">
          <a:xfrm>
            <a:off x="0" y="660936"/>
            <a:ext cx="504056" cy="5795110"/>
          </a:xfrm>
          <a:prstGeom prst="rect">
            <a:avLst/>
          </a:prstGeom>
          <a:noFill/>
        </p:spPr>
      </p:pic>
      <p:sp>
        <p:nvSpPr>
          <p:cNvPr id="6" name="文字方塊 28"/>
          <p:cNvSpPr txBox="1">
            <a:spLocks noChangeArrowheads="1"/>
          </p:cNvSpPr>
          <p:nvPr/>
        </p:nvSpPr>
        <p:spPr bwMode="auto">
          <a:xfrm>
            <a:off x="0" y="-27384"/>
            <a:ext cx="9144000" cy="646112"/>
          </a:xfrm>
          <a:prstGeom prst="rect">
            <a:avLst/>
          </a:prstGeom>
          <a:noFill/>
          <a:ln w="9525">
            <a:noFill/>
            <a:miter lim="800000"/>
            <a:headEnd/>
            <a:tailEnd/>
          </a:ln>
        </p:spPr>
        <p:txBody>
          <a:bodyPr>
            <a:spAutoFit/>
          </a:bodyPr>
          <a:lstStyle/>
          <a:p>
            <a:pPr algn="ctr"/>
            <a:r>
              <a:rPr lang="en-US" altLang="zh-TW" sz="3600" b="1" dirty="0" smtClean="0">
                <a:latin typeface="微軟正黑體" pitchFamily="34" charset="-120"/>
                <a:ea typeface="微軟正黑體" pitchFamily="34" charset="-120"/>
              </a:rPr>
              <a:t>NISSAN –Upcoming New Model</a:t>
            </a:r>
            <a:endParaRPr lang="en-US" altLang="zh-TW"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a:stretch>
            <a:fillRect/>
          </a:stretch>
        </p:blipFill>
        <p:spPr bwMode="auto">
          <a:xfrm>
            <a:off x="0" y="681059"/>
            <a:ext cx="9153525" cy="5819775"/>
          </a:xfrm>
          <a:prstGeom prst="rect">
            <a:avLst/>
          </a:prstGeom>
          <a:noFill/>
          <a:ln w="9525">
            <a:noFill/>
            <a:miter lim="800000"/>
            <a:headEnd/>
            <a:tailEnd/>
          </a:ln>
          <a:effectLst/>
        </p:spPr>
      </p:pic>
      <p:sp>
        <p:nvSpPr>
          <p:cNvPr id="4" name="文字方塊 28"/>
          <p:cNvSpPr txBox="1">
            <a:spLocks noChangeArrowheads="1"/>
          </p:cNvSpPr>
          <p:nvPr/>
        </p:nvSpPr>
        <p:spPr bwMode="auto">
          <a:xfrm>
            <a:off x="0" y="44624"/>
            <a:ext cx="9144000" cy="646112"/>
          </a:xfrm>
          <a:prstGeom prst="rect">
            <a:avLst/>
          </a:prstGeom>
          <a:noFill/>
          <a:ln w="9525">
            <a:noFill/>
            <a:miter lim="800000"/>
            <a:headEnd/>
            <a:tailEnd/>
          </a:ln>
        </p:spPr>
        <p:txBody>
          <a:bodyPr>
            <a:spAutoFit/>
          </a:bodyPr>
          <a:lstStyle/>
          <a:p>
            <a:pPr algn="ctr"/>
            <a:r>
              <a:rPr lang="en-US" altLang="zh-TW" sz="3600" b="1" dirty="0" smtClean="0">
                <a:latin typeface="微軟正黑體" pitchFamily="34" charset="-120"/>
                <a:ea typeface="微軟正黑體" pitchFamily="34" charset="-120"/>
              </a:rPr>
              <a:t>NISSAN-The Latest Marketing Program</a:t>
            </a:r>
            <a:endParaRPr lang="en-US" altLang="zh-TW"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0" y="1557338"/>
            <a:ext cx="5013325" cy="217805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p:cNvSpPr/>
          <p:nvPr/>
        </p:nvSpPr>
        <p:spPr>
          <a:xfrm>
            <a:off x="8926513" y="1557338"/>
            <a:ext cx="217487" cy="215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0" y="3789363"/>
            <a:ext cx="9144000" cy="1428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3" name="AutoShape 6"/>
          <p:cNvSpPr>
            <a:spLocks noChangeArrowheads="1"/>
          </p:cNvSpPr>
          <p:nvPr/>
        </p:nvSpPr>
        <p:spPr bwMode="gray">
          <a:xfrm>
            <a:off x="179388" y="1700213"/>
            <a:ext cx="754062" cy="806450"/>
          </a:xfrm>
          <a:prstGeom prst="roundRect">
            <a:avLst>
              <a:gd name="adj" fmla="val 0"/>
            </a:avLst>
          </a:prstGeom>
          <a:solidFill>
            <a:srgbClr val="C00000"/>
          </a:solidFill>
          <a:ln w="57150">
            <a:solidFill>
              <a:schemeClr val="bg1"/>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5400" b="1" dirty="0">
                <a:solidFill>
                  <a:schemeClr val="bg1"/>
                </a:solidFill>
                <a:latin typeface="微軟正黑體" pitchFamily="34" charset="-120"/>
                <a:ea typeface="微軟正黑體" pitchFamily="34" charset="-120"/>
              </a:rPr>
              <a:t>2</a:t>
            </a:r>
            <a:endParaRPr lang="zh-TW" altLang="en-US" sz="5400" b="1" dirty="0">
              <a:solidFill>
                <a:schemeClr val="bg1"/>
              </a:solidFill>
              <a:latin typeface="微軟正黑體" pitchFamily="34" charset="-120"/>
              <a:ea typeface="微軟正黑體" pitchFamily="34" charset="-120"/>
            </a:endParaRPr>
          </a:p>
        </p:txBody>
      </p:sp>
      <p:pic>
        <p:nvPicPr>
          <p:cNvPr id="16390" name="Picture 10"/>
          <p:cNvPicPr>
            <a:picLocks noChangeAspect="1" noChangeArrowheads="1"/>
          </p:cNvPicPr>
          <p:nvPr/>
        </p:nvPicPr>
        <p:blipFill>
          <a:blip r:embed="rId2" cstate="print"/>
          <a:srcRect r="58" b="20"/>
          <a:stretch>
            <a:fillRect/>
          </a:stretch>
        </p:blipFill>
        <p:spPr bwMode="auto">
          <a:xfrm>
            <a:off x="5076825" y="1557338"/>
            <a:ext cx="3827463" cy="2159000"/>
          </a:xfrm>
          <a:prstGeom prst="rect">
            <a:avLst/>
          </a:prstGeom>
          <a:noFill/>
          <a:ln w="9525">
            <a:noFill/>
            <a:miter lim="800000"/>
            <a:headEnd/>
            <a:tailEnd/>
          </a:ln>
        </p:spPr>
      </p:pic>
      <p:sp>
        <p:nvSpPr>
          <p:cNvPr id="16391" name="矩形 15"/>
          <p:cNvSpPr>
            <a:spLocks noChangeArrowheads="1"/>
          </p:cNvSpPr>
          <p:nvPr/>
        </p:nvSpPr>
        <p:spPr bwMode="auto">
          <a:xfrm>
            <a:off x="971550" y="1916113"/>
            <a:ext cx="4032250" cy="1570037"/>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Operation Briefing</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文字方塊 28"/>
          <p:cNvSpPr txBox="1">
            <a:spLocks noChangeArrowheads="1"/>
          </p:cNvSpPr>
          <p:nvPr/>
        </p:nvSpPr>
        <p:spPr bwMode="auto">
          <a:xfrm>
            <a:off x="0" y="115888"/>
            <a:ext cx="9144000" cy="1200329"/>
          </a:xfrm>
          <a:prstGeom prst="rect">
            <a:avLst/>
          </a:prstGeom>
          <a:noFill/>
          <a:ln w="9525">
            <a:noFill/>
            <a:miter lim="800000"/>
            <a:headEnd/>
            <a:tailEnd/>
          </a:ln>
        </p:spPr>
        <p:txBody>
          <a:bodyPr>
            <a:spAutoFit/>
          </a:bodyPr>
          <a:lstStyle/>
          <a:p>
            <a:pPr algn="ctr"/>
            <a:r>
              <a:rPr lang="en-US" altLang="zh-TW" sz="3600" b="1" dirty="0" smtClean="0">
                <a:latin typeface="微軟正黑體" pitchFamily="34" charset="-120"/>
                <a:ea typeface="微軟正黑體" pitchFamily="34" charset="-120"/>
              </a:rPr>
              <a:t>Consolidated Statements of Comprehensive Income </a:t>
            </a:r>
            <a:endParaRPr lang="zh-TW" altLang="en-US" sz="3600" b="1" dirty="0">
              <a:latin typeface="微軟正黑體" pitchFamily="34" charset="-120"/>
              <a:ea typeface="微軟正黑體" pitchFamily="34" charset="-120"/>
            </a:endParaRPr>
          </a:p>
        </p:txBody>
      </p:sp>
      <p:graphicFrame>
        <p:nvGraphicFramePr>
          <p:cNvPr id="3079" name="Object 7"/>
          <p:cNvGraphicFramePr>
            <a:graphicFrameLocks noChangeAspect="1"/>
          </p:cNvGraphicFramePr>
          <p:nvPr/>
        </p:nvGraphicFramePr>
        <p:xfrm>
          <a:off x="142875" y="1357314"/>
          <a:ext cx="9001125" cy="4958648"/>
        </p:xfrm>
        <a:graphic>
          <a:graphicData uri="http://schemas.openxmlformats.org/presentationml/2006/ole">
            <p:oleObj spid="_x0000_s1026" name="Worksheet" r:id="rId3" imgW="10753634" imgH="3752887" progId="Excel.Sheet.8">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文字方塊 28"/>
          <p:cNvSpPr txBox="1">
            <a:spLocks noChangeArrowheads="1"/>
          </p:cNvSpPr>
          <p:nvPr/>
        </p:nvSpPr>
        <p:spPr bwMode="auto">
          <a:xfrm>
            <a:off x="0" y="214290"/>
            <a:ext cx="9144000" cy="647700"/>
          </a:xfrm>
          <a:prstGeom prst="rect">
            <a:avLst/>
          </a:prstGeom>
          <a:noFill/>
          <a:ln w="9525">
            <a:noFill/>
            <a:miter lim="800000"/>
            <a:headEnd/>
            <a:tailEnd/>
          </a:ln>
        </p:spPr>
        <p:txBody>
          <a:bodyPr>
            <a:spAutoFit/>
          </a:bodyPr>
          <a:lstStyle/>
          <a:p>
            <a:pPr algn="ctr"/>
            <a:r>
              <a:rPr lang="en-US" altLang="zh-TW" sz="3600" b="1" dirty="0" smtClean="0">
                <a:latin typeface="微軟正黑體" pitchFamily="34" charset="-120"/>
                <a:ea typeface="微軟正黑體" pitchFamily="34" charset="-120"/>
              </a:rPr>
              <a:t>Consolidated Balance Sheets</a:t>
            </a:r>
            <a:endParaRPr lang="zh-TW" altLang="en-US" sz="3600" b="1" dirty="0">
              <a:latin typeface="微軟正黑體" pitchFamily="34" charset="-120"/>
              <a:ea typeface="微軟正黑體" pitchFamily="34" charset="-120"/>
            </a:endParaRPr>
          </a:p>
        </p:txBody>
      </p:sp>
      <p:pic>
        <p:nvPicPr>
          <p:cNvPr id="4104" name="Picture 8"/>
          <p:cNvPicPr>
            <a:picLocks noChangeAspect="1" noChangeArrowheads="1"/>
          </p:cNvPicPr>
          <p:nvPr/>
        </p:nvPicPr>
        <p:blipFill>
          <a:blip r:embed="rId2" cstate="print"/>
          <a:srcRect/>
          <a:stretch>
            <a:fillRect/>
          </a:stretch>
        </p:blipFill>
        <p:spPr bwMode="auto">
          <a:xfrm>
            <a:off x="200025" y="1071546"/>
            <a:ext cx="8742363" cy="5143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l="685" t="2367" r="3164" b="5037"/>
          <a:stretch>
            <a:fillRect/>
          </a:stretch>
        </p:blipFill>
        <p:spPr bwMode="auto">
          <a:xfrm>
            <a:off x="827584" y="1000047"/>
            <a:ext cx="7547568" cy="4373169"/>
          </a:xfrm>
          <a:prstGeom prst="rect">
            <a:avLst/>
          </a:prstGeom>
          <a:ln>
            <a:noFill/>
          </a:ln>
          <a:effectLst>
            <a:outerShdw blurRad="292100" dist="139700" dir="2700000" algn="tl" rotWithShape="0">
              <a:srgbClr val="333333">
                <a:alpha val="65000"/>
              </a:srgbClr>
            </a:outerShdw>
          </a:effectLst>
        </p:spPr>
      </p:pic>
      <p:sp>
        <p:nvSpPr>
          <p:cNvPr id="19458"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Market Share Status</a:t>
            </a:r>
          </a:p>
        </p:txBody>
      </p:sp>
      <p:cxnSp>
        <p:nvCxnSpPr>
          <p:cNvPr id="6" name="直線接點 5"/>
          <p:cNvCxnSpPr/>
          <p:nvPr/>
        </p:nvCxnSpPr>
        <p:spPr bwMode="auto">
          <a:xfrm flipV="1">
            <a:off x="6759575" y="4256088"/>
            <a:ext cx="619125" cy="58737"/>
          </a:xfrm>
          <a:prstGeom prst="line">
            <a:avLst/>
          </a:prstGeom>
          <a:ln w="5080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bwMode="auto">
          <a:xfrm flipV="1">
            <a:off x="6772275" y="4256088"/>
            <a:ext cx="627063" cy="34925"/>
          </a:xfrm>
          <a:prstGeom prst="line">
            <a:avLst/>
          </a:prstGeom>
          <a:ln w="508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flipV="1">
            <a:off x="6343650" y="4040188"/>
            <a:ext cx="862013" cy="55562"/>
          </a:xfrm>
          <a:prstGeom prst="line">
            <a:avLst/>
          </a:prstGeom>
          <a:ln w="317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1979712" y="1124744"/>
            <a:ext cx="6048672" cy="400110"/>
          </a:xfrm>
          <a:prstGeom prst="rect">
            <a:avLst/>
          </a:prstGeom>
          <a:noFill/>
          <a:ln w="38100">
            <a:noFill/>
          </a:ln>
        </p:spPr>
        <p:txBody>
          <a:bodyPr wrap="square" rtlCol="0">
            <a:spAutoFit/>
          </a:bodyPr>
          <a:lstStyle/>
          <a:p>
            <a:pPr algn="ctr"/>
            <a:r>
              <a:rPr lang="en-US" altLang="zh-TW" sz="2000" b="1" u="sng" dirty="0" smtClean="0">
                <a:latin typeface="微軟正黑體" pitchFamily="34" charset="-120"/>
                <a:ea typeface="微軟正黑體" pitchFamily="34" charset="-120"/>
              </a:rPr>
              <a:t>Year 2016 </a:t>
            </a:r>
            <a:r>
              <a:rPr lang="en-US" altLang="zh-TW" sz="2000" b="1" u="sng" dirty="0" err="1" smtClean="0">
                <a:latin typeface="微軟正黑體" pitchFamily="34" charset="-120"/>
                <a:ea typeface="微軟正黑體" pitchFamily="34" charset="-120"/>
              </a:rPr>
              <a:t>Jan.~Apr</a:t>
            </a:r>
            <a:r>
              <a:rPr lang="en-US" altLang="zh-TW" sz="2000" b="1" u="sng" dirty="0" smtClean="0">
                <a:latin typeface="微軟正黑體" pitchFamily="34" charset="-120"/>
                <a:ea typeface="微軟正黑體" pitchFamily="34" charset="-120"/>
              </a:rPr>
              <a:t>. </a:t>
            </a:r>
            <a:r>
              <a:rPr lang="zh-TW" altLang="en-US" sz="2000" b="1" u="sng" dirty="0" smtClean="0">
                <a:latin typeface="微軟正黑體" pitchFamily="34" charset="-120"/>
                <a:ea typeface="微軟正黑體" pitchFamily="34" charset="-120"/>
              </a:rPr>
              <a:t>  </a:t>
            </a:r>
            <a:r>
              <a:rPr lang="en-US" altLang="zh-TW" sz="2000" b="1" u="sng" dirty="0" smtClean="0">
                <a:latin typeface="微軟正黑體" pitchFamily="34" charset="-120"/>
                <a:ea typeface="微軟正黑體" pitchFamily="34" charset="-120"/>
              </a:rPr>
              <a:t>Market Share Chart</a:t>
            </a:r>
            <a:endParaRPr lang="zh-TW" altLang="en-US" sz="2000" b="1" u="sng" dirty="0">
              <a:latin typeface="微軟正黑體" pitchFamily="34" charset="-120"/>
              <a:ea typeface="微軟正黑體" pitchFamily="34" charset="-120"/>
            </a:endParaRPr>
          </a:p>
        </p:txBody>
      </p:sp>
      <p:sp>
        <p:nvSpPr>
          <p:cNvPr id="13" name="矩形 12"/>
          <p:cNvSpPr/>
          <p:nvPr/>
        </p:nvSpPr>
        <p:spPr>
          <a:xfrm>
            <a:off x="611560" y="5301382"/>
            <a:ext cx="8712968" cy="122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lnSpc>
                <a:spcPct val="150000"/>
              </a:lnSpc>
              <a:buFont typeface="Arial" pitchFamily="34" charset="0"/>
              <a:buChar char="•"/>
              <a:defRPr/>
            </a:pPr>
            <a:r>
              <a:rPr lang="en-US" altLang="zh-TW" sz="2000" b="1" dirty="0" smtClean="0">
                <a:solidFill>
                  <a:schemeClr val="tx1"/>
                </a:solidFill>
                <a:latin typeface="微軟正黑體" pitchFamily="34" charset="-120"/>
                <a:ea typeface="微軟正黑體" pitchFamily="34" charset="-120"/>
              </a:rPr>
              <a:t>Nissan Market share from Jan. to Apr. this year is 10.5%.</a:t>
            </a:r>
            <a:endParaRPr lang="en-US" altLang="zh-TW" sz="2000" b="1" dirty="0">
              <a:solidFill>
                <a:schemeClr val="tx1"/>
              </a:solidFill>
              <a:latin typeface="微軟正黑體" pitchFamily="34" charset="-120"/>
              <a:ea typeface="微軟正黑體" pitchFamily="34" charset="-120"/>
            </a:endParaRPr>
          </a:p>
        </p:txBody>
      </p:sp>
      <p:sp>
        <p:nvSpPr>
          <p:cNvPr id="14" name="文字方塊 13"/>
          <p:cNvSpPr txBox="1"/>
          <p:nvPr/>
        </p:nvSpPr>
        <p:spPr>
          <a:xfrm>
            <a:off x="2771800" y="2996952"/>
            <a:ext cx="792087" cy="338554"/>
          </a:xfrm>
          <a:prstGeom prst="rect">
            <a:avLst/>
          </a:prstGeom>
          <a:solidFill>
            <a:schemeClr val="bg1"/>
          </a:solidFill>
          <a:ln w="28575">
            <a:solidFill>
              <a:srgbClr val="CC223A"/>
            </a:solidFill>
          </a:ln>
        </p:spPr>
        <p:txBody>
          <a:bodyPr wrap="square" rtlCol="0">
            <a:spAutoFit/>
          </a:bodyPr>
          <a:lstStyle/>
          <a:p>
            <a:r>
              <a:rPr lang="en-US" altLang="zh-TW" sz="1600" dirty="0" smtClean="0">
                <a:latin typeface="微軟正黑體" pitchFamily="34" charset="-120"/>
                <a:ea typeface="微軟正黑體" pitchFamily="34" charset="-120"/>
              </a:rPr>
              <a:t>10.5%</a:t>
            </a:r>
            <a:endParaRPr lang="zh-TW" altLang="en-US" sz="1600"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Safe Harbor Notice</a:t>
            </a:r>
            <a:endParaRPr lang="zh-TW" altLang="en-US" sz="3600" b="1" dirty="0">
              <a:latin typeface="微軟正黑體" pitchFamily="34" charset="-120"/>
              <a:ea typeface="微軟正黑體" pitchFamily="34" charset="-120"/>
            </a:endParaRPr>
          </a:p>
        </p:txBody>
      </p:sp>
      <p:sp>
        <p:nvSpPr>
          <p:cNvPr id="6147" name="文字方塊 6"/>
          <p:cNvSpPr txBox="1">
            <a:spLocks noChangeArrowheads="1"/>
          </p:cNvSpPr>
          <p:nvPr/>
        </p:nvSpPr>
        <p:spPr bwMode="auto">
          <a:xfrm>
            <a:off x="107950" y="1060450"/>
            <a:ext cx="8923338" cy="5032375"/>
          </a:xfrm>
          <a:prstGeom prst="rect">
            <a:avLst/>
          </a:prstGeom>
          <a:noFill/>
          <a:ln w="9525">
            <a:noFill/>
            <a:miter lim="800000"/>
            <a:headEnd/>
            <a:tailEnd/>
          </a:ln>
        </p:spPr>
        <p:txBody>
          <a:bodyPr>
            <a:spAutoFit/>
          </a:bodyPr>
          <a:lstStyle/>
          <a:p>
            <a:pPr marL="266700" indent="-266700" algn="just">
              <a:lnSpc>
                <a:spcPct val="150000"/>
              </a:lnSpc>
              <a:spcBef>
                <a:spcPts val="600"/>
              </a:spcBef>
              <a:buFont typeface="Arial" charset="0"/>
              <a:buAutoNum type="arabicPeriod"/>
            </a:pPr>
            <a:r>
              <a:rPr lang="en-US" altLang="zh-TW" sz="1200">
                <a:latin typeface="微軟正黑體" pitchFamily="34" charset="-120"/>
                <a:ea typeface="微軟正黑體" pitchFamily="34" charset="-120"/>
              </a:rPr>
              <a:t>This document is provided by Yulon-Nissan Co., Ltd. (the "Company"). Except for the numbers and information included in the Company's financial statements, the information contained in this document has not been audited or reviewed by any accountant or independent expert. The Company makes no express or implied representations or warranties as to the fairness, accuracy, completeness, or correctness of such information or opinions. This document is provided as of the date herein and will not be updated to reflect any changes hereafter. The Company, its affiliates and their representatives do not accept any responsibility or liability for any damage caused by their negligence or any other reasons, nor do they accept responsibility or liability for any loss or damages arising from the use of this document or the information contained herein or anything related to this document.</a:t>
            </a:r>
          </a:p>
          <a:p>
            <a:pPr marL="266700" indent="-266700" algn="just">
              <a:lnSpc>
                <a:spcPct val="150000"/>
              </a:lnSpc>
              <a:spcBef>
                <a:spcPts val="600"/>
              </a:spcBef>
              <a:buFont typeface="Arial" charset="0"/>
              <a:buAutoNum type="arabicPeriod"/>
            </a:pPr>
            <a:r>
              <a:rPr lang="en-US" altLang="zh-TW" sz="1200">
                <a:latin typeface="微軟正黑體" pitchFamily="34" charset="-120"/>
                <a:ea typeface="微軟正黑體" pitchFamily="34" charset="-120"/>
              </a:rPr>
              <a:t>This document may contain future prospection statements, including but not limited to all statements that address activities, events or developments that the Company expects or anticipates to take place in the future based on the projections of the Company toward the future, and various factors and uncertainness beyond the Company's control. Therefore, the actual results may differ materially from those contained in the forward-looking statements.</a:t>
            </a:r>
          </a:p>
          <a:p>
            <a:pPr marL="266700" indent="-266700" algn="just">
              <a:lnSpc>
                <a:spcPct val="150000"/>
              </a:lnSpc>
              <a:spcBef>
                <a:spcPts val="600"/>
              </a:spcBef>
              <a:buFont typeface="Arial" charset="0"/>
              <a:buAutoNum type="arabicPeriod"/>
            </a:pPr>
            <a:r>
              <a:rPr lang="en-US" altLang="zh-TW" sz="1200">
                <a:latin typeface="微軟正黑體" pitchFamily="34" charset="-120"/>
                <a:ea typeface="微軟正黑體" pitchFamily="34" charset="-120"/>
              </a:rPr>
              <a:t>This document is not and cannot be construed as an offer to purchase or sell securities or other financial instruments or solicitation of an offer.</a:t>
            </a:r>
          </a:p>
          <a:p>
            <a:pPr marL="266700" indent="-266700" algn="just">
              <a:lnSpc>
                <a:spcPct val="150000"/>
              </a:lnSpc>
              <a:spcBef>
                <a:spcPts val="600"/>
              </a:spcBef>
              <a:buFont typeface="Arial" charset="0"/>
              <a:buAutoNum type="arabicPeriod"/>
            </a:pPr>
            <a:r>
              <a:rPr lang="en-US" altLang="zh-TW" sz="1200">
                <a:latin typeface="微軟正黑體" pitchFamily="34" charset="-120"/>
                <a:ea typeface="微軟正黑體" pitchFamily="34" charset="-120"/>
              </a:rPr>
              <a:t>The copy right of this document belongs to the company and its affiliates.  This document may not be directly or indirectly reproduced, redistributed or forwarded to any other person and may not be published in whole or in part for any purpose.</a:t>
            </a:r>
            <a:endParaRPr lang="zh-TW" altLang="en-US" sz="120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0" y="1557338"/>
            <a:ext cx="5013325" cy="217805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p:cNvSpPr/>
          <p:nvPr/>
        </p:nvSpPr>
        <p:spPr>
          <a:xfrm>
            <a:off x="8532813" y="1557338"/>
            <a:ext cx="611187" cy="215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0" y="3789363"/>
            <a:ext cx="9144000" cy="1428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3" name="AutoShape 6"/>
          <p:cNvSpPr>
            <a:spLocks noChangeArrowheads="1"/>
          </p:cNvSpPr>
          <p:nvPr/>
        </p:nvSpPr>
        <p:spPr bwMode="gray">
          <a:xfrm>
            <a:off x="179388" y="1700213"/>
            <a:ext cx="754062" cy="806450"/>
          </a:xfrm>
          <a:prstGeom prst="roundRect">
            <a:avLst>
              <a:gd name="adj" fmla="val 0"/>
            </a:avLst>
          </a:prstGeom>
          <a:solidFill>
            <a:srgbClr val="C00000"/>
          </a:solidFill>
          <a:ln w="57150">
            <a:solidFill>
              <a:schemeClr val="bg1"/>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5400" b="1" dirty="0">
                <a:solidFill>
                  <a:schemeClr val="bg1"/>
                </a:solidFill>
                <a:latin typeface="微軟正黑體" pitchFamily="34" charset="-120"/>
                <a:ea typeface="微軟正黑體" pitchFamily="34" charset="-120"/>
              </a:rPr>
              <a:t>3</a:t>
            </a:r>
            <a:endParaRPr lang="zh-TW" altLang="en-US" sz="5400" b="1" dirty="0">
              <a:solidFill>
                <a:schemeClr val="bg1"/>
              </a:solidFill>
              <a:latin typeface="微軟正黑體" pitchFamily="34" charset="-120"/>
              <a:ea typeface="微軟正黑體" pitchFamily="34" charset="-120"/>
            </a:endParaRPr>
          </a:p>
        </p:txBody>
      </p:sp>
      <p:pic>
        <p:nvPicPr>
          <p:cNvPr id="20486" name="Picture 11" descr="http://img.autonet.com.tw/news/img/2013/12/bb31204391.jpg"/>
          <p:cNvPicPr>
            <a:picLocks noChangeAspect="1" noChangeArrowheads="1"/>
          </p:cNvPicPr>
          <p:nvPr/>
        </p:nvPicPr>
        <p:blipFill>
          <a:blip r:embed="rId2" cstate="print"/>
          <a:srcRect b="114"/>
          <a:stretch>
            <a:fillRect/>
          </a:stretch>
        </p:blipFill>
        <p:spPr bwMode="auto">
          <a:xfrm>
            <a:off x="5076825" y="1557338"/>
            <a:ext cx="3382963" cy="2174875"/>
          </a:xfrm>
          <a:prstGeom prst="rect">
            <a:avLst/>
          </a:prstGeom>
          <a:noFill/>
          <a:ln w="9525">
            <a:noFill/>
            <a:miter lim="800000"/>
            <a:headEnd/>
            <a:tailEnd/>
          </a:ln>
        </p:spPr>
      </p:pic>
      <p:sp>
        <p:nvSpPr>
          <p:cNvPr id="20487" name="矩形 15"/>
          <p:cNvSpPr>
            <a:spLocks noChangeArrowheads="1"/>
          </p:cNvSpPr>
          <p:nvPr/>
        </p:nvSpPr>
        <p:spPr bwMode="auto">
          <a:xfrm>
            <a:off x="971550" y="1916113"/>
            <a:ext cx="4032250" cy="1570037"/>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Core Strategy</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cstate="print"/>
          <a:srcRect r="-2" b="17"/>
          <a:stretch>
            <a:fillRect/>
          </a:stretch>
        </p:blipFill>
        <p:spPr bwMode="auto">
          <a:xfrm>
            <a:off x="215900" y="44450"/>
            <a:ext cx="3779838" cy="2073275"/>
          </a:xfrm>
          <a:prstGeom prst="rect">
            <a:avLst/>
          </a:prstGeom>
          <a:noFill/>
          <a:ln w="9525">
            <a:noFill/>
            <a:miter lim="800000"/>
            <a:headEnd/>
            <a:tailEnd/>
          </a:ln>
        </p:spPr>
      </p:pic>
      <p:sp>
        <p:nvSpPr>
          <p:cNvPr id="31" name="矩形 30"/>
          <p:cNvSpPr/>
          <p:nvPr/>
        </p:nvSpPr>
        <p:spPr>
          <a:xfrm>
            <a:off x="3924300" y="1541463"/>
            <a:ext cx="5040313" cy="431800"/>
          </a:xfrm>
          <a:prstGeom prst="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400" dirty="0">
                <a:latin typeface="微軟正黑體" pitchFamily="34" charset="-120"/>
                <a:ea typeface="微軟正黑體" pitchFamily="34" charset="-120"/>
              </a:rPr>
              <a:t>6-Year Midterm Plan (2011~2016)</a:t>
            </a:r>
          </a:p>
        </p:txBody>
      </p:sp>
      <p:sp>
        <p:nvSpPr>
          <p:cNvPr id="32" name="矩形 31"/>
          <p:cNvSpPr/>
          <p:nvPr/>
        </p:nvSpPr>
        <p:spPr>
          <a:xfrm>
            <a:off x="276225" y="1973263"/>
            <a:ext cx="8650288" cy="2247900"/>
          </a:xfrm>
          <a:prstGeom prst="rect">
            <a:avLst/>
          </a:prstGeom>
          <a:noFill/>
          <a:ln w="889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33" name="圓角矩形 32"/>
          <p:cNvSpPr/>
          <p:nvPr/>
        </p:nvSpPr>
        <p:spPr>
          <a:xfrm>
            <a:off x="468313" y="2117725"/>
            <a:ext cx="2663825" cy="1887538"/>
          </a:xfrm>
          <a:prstGeom prst="round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10" name="文字方塊 7"/>
          <p:cNvSpPr txBox="1">
            <a:spLocks noChangeArrowheads="1"/>
          </p:cNvSpPr>
          <p:nvPr/>
        </p:nvSpPr>
        <p:spPr bwMode="auto">
          <a:xfrm>
            <a:off x="684213" y="2335213"/>
            <a:ext cx="2232025" cy="830262"/>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Power</a:t>
            </a:r>
            <a:endParaRPr lang="zh-TW" altLang="en-US" sz="4800" b="1">
              <a:solidFill>
                <a:schemeClr val="bg1"/>
              </a:solidFill>
              <a:latin typeface="微軟正黑體" pitchFamily="34" charset="-120"/>
              <a:ea typeface="微軟正黑體" pitchFamily="34" charset="-120"/>
            </a:endParaRPr>
          </a:p>
        </p:txBody>
      </p:sp>
      <p:sp>
        <p:nvSpPr>
          <p:cNvPr id="21511" name="文字方塊 8"/>
          <p:cNvSpPr txBox="1">
            <a:spLocks noChangeArrowheads="1"/>
          </p:cNvSpPr>
          <p:nvPr/>
        </p:nvSpPr>
        <p:spPr bwMode="auto">
          <a:xfrm>
            <a:off x="468313" y="3189288"/>
            <a:ext cx="2663825" cy="338137"/>
          </a:xfrm>
          <a:prstGeom prst="rect">
            <a:avLst/>
          </a:prstGeom>
          <a:noFill/>
          <a:ln w="9525">
            <a:noFill/>
            <a:miter lim="800000"/>
            <a:headEnd/>
            <a:tailEnd/>
          </a:ln>
        </p:spPr>
        <p:txBody>
          <a:bodyPr>
            <a:spAutoFit/>
          </a:bodyPr>
          <a:lstStyle/>
          <a:p>
            <a:pPr algn="ctr"/>
            <a:r>
              <a:rPr lang="en-US" altLang="zh-TW" sz="1600" b="1">
                <a:solidFill>
                  <a:schemeClr val="bg1"/>
                </a:solidFill>
                <a:latin typeface="微軟正黑體" pitchFamily="34" charset="-120"/>
                <a:ea typeface="微軟正黑體" pitchFamily="34" charset="-120"/>
              </a:rPr>
              <a:t>Brand &amp; sales power</a:t>
            </a:r>
            <a:endParaRPr lang="zh-TW" altLang="en-US" sz="1600" b="1">
              <a:solidFill>
                <a:schemeClr val="bg1"/>
              </a:solidFill>
              <a:latin typeface="微軟正黑體" pitchFamily="34" charset="-120"/>
              <a:ea typeface="微軟正黑體" pitchFamily="34" charset="-120"/>
            </a:endParaRPr>
          </a:p>
        </p:txBody>
      </p:sp>
      <p:sp>
        <p:nvSpPr>
          <p:cNvPr id="36" name="圓角矩形 35"/>
          <p:cNvSpPr/>
          <p:nvPr/>
        </p:nvSpPr>
        <p:spPr>
          <a:xfrm>
            <a:off x="3276600" y="2133600"/>
            <a:ext cx="2663825" cy="1871663"/>
          </a:xfrm>
          <a:prstGeom prst="round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13" name="文字方塊 16"/>
          <p:cNvSpPr txBox="1">
            <a:spLocks noChangeArrowheads="1"/>
          </p:cNvSpPr>
          <p:nvPr/>
        </p:nvSpPr>
        <p:spPr bwMode="auto">
          <a:xfrm>
            <a:off x="3492500" y="2349500"/>
            <a:ext cx="2232025" cy="831850"/>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8%</a:t>
            </a:r>
            <a:endParaRPr lang="zh-TW" altLang="en-US" sz="4800" b="1">
              <a:solidFill>
                <a:schemeClr val="bg1"/>
              </a:solidFill>
              <a:latin typeface="微軟正黑體" pitchFamily="34" charset="-120"/>
              <a:ea typeface="微軟正黑體" pitchFamily="34" charset="-120"/>
            </a:endParaRPr>
          </a:p>
        </p:txBody>
      </p:sp>
      <p:sp>
        <p:nvSpPr>
          <p:cNvPr id="21514" name="文字方塊 17"/>
          <p:cNvSpPr txBox="1">
            <a:spLocks noChangeArrowheads="1"/>
          </p:cNvSpPr>
          <p:nvPr/>
        </p:nvSpPr>
        <p:spPr bwMode="auto">
          <a:xfrm>
            <a:off x="3276600" y="3205163"/>
            <a:ext cx="2663825" cy="584200"/>
          </a:xfrm>
          <a:prstGeom prst="rect">
            <a:avLst/>
          </a:prstGeom>
          <a:noFill/>
          <a:ln w="9525">
            <a:noFill/>
            <a:miter lim="800000"/>
            <a:headEnd/>
            <a:tailEnd/>
          </a:ln>
        </p:spPr>
        <p:txBody>
          <a:bodyPr>
            <a:spAutoFit/>
          </a:bodyPr>
          <a:lstStyle/>
          <a:p>
            <a:pPr algn="ctr"/>
            <a:r>
              <a:rPr lang="en-US" altLang="zh-TW" sz="1600" b="1">
                <a:solidFill>
                  <a:schemeClr val="bg1"/>
                </a:solidFill>
                <a:latin typeface="微軟正黑體" pitchFamily="34" charset="-120"/>
                <a:ea typeface="微軟正黑體" pitchFamily="34" charset="-120"/>
              </a:rPr>
              <a:t>Global market share by FY16</a:t>
            </a:r>
            <a:endParaRPr lang="zh-TW" altLang="en-US" sz="1600" b="1">
              <a:solidFill>
                <a:schemeClr val="bg1"/>
              </a:solidFill>
              <a:latin typeface="微軟正黑體" pitchFamily="34" charset="-120"/>
              <a:ea typeface="微軟正黑體" pitchFamily="34" charset="-120"/>
            </a:endParaRPr>
          </a:p>
        </p:txBody>
      </p:sp>
      <p:sp>
        <p:nvSpPr>
          <p:cNvPr id="39" name="圓角矩形 38"/>
          <p:cNvSpPr/>
          <p:nvPr/>
        </p:nvSpPr>
        <p:spPr>
          <a:xfrm>
            <a:off x="6084888" y="2133600"/>
            <a:ext cx="2663825" cy="1871663"/>
          </a:xfrm>
          <a:prstGeom prst="roundRect">
            <a:avLst/>
          </a:prstGeom>
          <a:gradFill flip="none" rotWithShape="1">
            <a:gsLst>
              <a:gs pos="0">
                <a:srgbClr val="0033CC">
                  <a:shade val="30000"/>
                  <a:satMod val="115000"/>
                </a:srgbClr>
              </a:gs>
              <a:gs pos="50000">
                <a:srgbClr val="0033CC">
                  <a:shade val="67500"/>
                  <a:satMod val="115000"/>
                </a:srgbClr>
              </a:gs>
              <a:gs pos="100000">
                <a:srgbClr val="0033CC">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16" name="文字方塊 21"/>
          <p:cNvSpPr txBox="1">
            <a:spLocks noChangeArrowheads="1"/>
          </p:cNvSpPr>
          <p:nvPr/>
        </p:nvSpPr>
        <p:spPr bwMode="auto">
          <a:xfrm>
            <a:off x="6300788" y="2349500"/>
            <a:ext cx="2232025" cy="831850"/>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8%</a:t>
            </a:r>
            <a:endParaRPr lang="zh-TW" altLang="en-US" sz="4800" b="1">
              <a:solidFill>
                <a:schemeClr val="bg1"/>
              </a:solidFill>
              <a:latin typeface="微軟正黑體" pitchFamily="34" charset="-120"/>
              <a:ea typeface="微軟正黑體" pitchFamily="34" charset="-120"/>
            </a:endParaRPr>
          </a:p>
        </p:txBody>
      </p:sp>
      <p:sp>
        <p:nvSpPr>
          <p:cNvPr id="21517" name="文字方塊 22"/>
          <p:cNvSpPr txBox="1">
            <a:spLocks noChangeArrowheads="1"/>
          </p:cNvSpPr>
          <p:nvPr/>
        </p:nvSpPr>
        <p:spPr bwMode="auto">
          <a:xfrm>
            <a:off x="6084888" y="3205163"/>
            <a:ext cx="2663825" cy="338137"/>
          </a:xfrm>
          <a:prstGeom prst="rect">
            <a:avLst/>
          </a:prstGeom>
          <a:noFill/>
          <a:ln w="9525">
            <a:noFill/>
            <a:miter lim="800000"/>
            <a:headEnd/>
            <a:tailEnd/>
          </a:ln>
        </p:spPr>
        <p:txBody>
          <a:bodyPr>
            <a:spAutoFit/>
          </a:bodyPr>
          <a:lstStyle/>
          <a:p>
            <a:pPr algn="ctr"/>
            <a:r>
              <a:rPr lang="en-US" altLang="zh-TW" sz="1600" b="1">
                <a:solidFill>
                  <a:schemeClr val="bg1"/>
                </a:solidFill>
                <a:latin typeface="微軟正黑體" pitchFamily="34" charset="-120"/>
                <a:ea typeface="微軟正黑體" pitchFamily="34" charset="-120"/>
              </a:rPr>
              <a:t>Sustainable COP </a:t>
            </a:r>
            <a:endParaRPr lang="zh-TW" altLang="en-US" sz="1600" b="1">
              <a:solidFill>
                <a:schemeClr val="bg1"/>
              </a:solidFill>
              <a:latin typeface="微軟正黑體" pitchFamily="34" charset="-120"/>
              <a:ea typeface="微軟正黑體" pitchFamily="34" charset="-120"/>
            </a:endParaRPr>
          </a:p>
        </p:txBody>
      </p:sp>
      <p:sp>
        <p:nvSpPr>
          <p:cNvPr id="42" name="矩形 41"/>
          <p:cNvSpPr/>
          <p:nvPr/>
        </p:nvSpPr>
        <p:spPr bwMode="auto">
          <a:xfrm>
            <a:off x="250825" y="4365625"/>
            <a:ext cx="1373188"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19" name="文字方塊 32"/>
          <p:cNvSpPr txBox="1">
            <a:spLocks noChangeArrowheads="1"/>
          </p:cNvSpPr>
          <p:nvPr/>
        </p:nvSpPr>
        <p:spPr bwMode="auto">
          <a:xfrm>
            <a:off x="250825" y="4868863"/>
            <a:ext cx="1370013" cy="584200"/>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Brand Power</a:t>
            </a:r>
            <a:endParaRPr lang="zh-TW" altLang="en-US" sz="1600">
              <a:solidFill>
                <a:schemeClr val="bg1"/>
              </a:solidFill>
              <a:latin typeface="微軟正黑體" pitchFamily="34" charset="-120"/>
              <a:ea typeface="微軟正黑體" pitchFamily="34" charset="-120"/>
            </a:endParaRPr>
          </a:p>
        </p:txBody>
      </p:sp>
      <p:sp>
        <p:nvSpPr>
          <p:cNvPr id="44" name="矩形 43"/>
          <p:cNvSpPr/>
          <p:nvPr/>
        </p:nvSpPr>
        <p:spPr bwMode="auto">
          <a:xfrm>
            <a:off x="1692275" y="4365625"/>
            <a:ext cx="1371600"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1" name="文字方塊 37"/>
          <p:cNvSpPr txBox="1">
            <a:spLocks noChangeArrowheads="1"/>
          </p:cNvSpPr>
          <p:nvPr/>
        </p:nvSpPr>
        <p:spPr bwMode="auto">
          <a:xfrm>
            <a:off x="1692275" y="4868863"/>
            <a:ext cx="1368425" cy="338137"/>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Sales Power</a:t>
            </a:r>
            <a:endParaRPr lang="zh-TW" altLang="en-US" sz="1600">
              <a:solidFill>
                <a:schemeClr val="bg1"/>
              </a:solidFill>
              <a:latin typeface="微軟正黑體" pitchFamily="34" charset="-120"/>
              <a:ea typeface="微軟正黑體" pitchFamily="34" charset="-120"/>
            </a:endParaRPr>
          </a:p>
        </p:txBody>
      </p:sp>
      <p:sp>
        <p:nvSpPr>
          <p:cNvPr id="46" name="矩形 45"/>
          <p:cNvSpPr/>
          <p:nvPr/>
        </p:nvSpPr>
        <p:spPr bwMode="auto">
          <a:xfrm>
            <a:off x="3127375" y="4365625"/>
            <a:ext cx="1373188"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3" name="文字方塊 41"/>
          <p:cNvSpPr txBox="1">
            <a:spLocks noChangeArrowheads="1"/>
          </p:cNvSpPr>
          <p:nvPr/>
        </p:nvSpPr>
        <p:spPr bwMode="auto">
          <a:xfrm>
            <a:off x="3127375" y="4868863"/>
            <a:ext cx="1370013" cy="584200"/>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Enhancing Quality</a:t>
            </a:r>
            <a:endParaRPr lang="zh-TW" altLang="en-US" sz="1600">
              <a:solidFill>
                <a:schemeClr val="bg1"/>
              </a:solidFill>
              <a:latin typeface="微軟正黑體" pitchFamily="34" charset="-120"/>
              <a:ea typeface="微軟正黑體" pitchFamily="34" charset="-120"/>
            </a:endParaRPr>
          </a:p>
        </p:txBody>
      </p:sp>
      <p:sp>
        <p:nvSpPr>
          <p:cNvPr id="48" name="矩形 47"/>
          <p:cNvSpPr/>
          <p:nvPr/>
        </p:nvSpPr>
        <p:spPr bwMode="auto">
          <a:xfrm>
            <a:off x="4572000" y="4365625"/>
            <a:ext cx="1371600"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5" name="文字方塊 45"/>
          <p:cNvSpPr txBox="1">
            <a:spLocks noChangeArrowheads="1"/>
          </p:cNvSpPr>
          <p:nvPr/>
        </p:nvSpPr>
        <p:spPr bwMode="auto">
          <a:xfrm>
            <a:off x="4529138" y="4919663"/>
            <a:ext cx="1439862" cy="522287"/>
          </a:xfrm>
          <a:prstGeom prst="rect">
            <a:avLst/>
          </a:prstGeom>
          <a:noFill/>
          <a:ln w="9525">
            <a:noFill/>
            <a:miter lim="800000"/>
            <a:headEnd/>
            <a:tailEnd/>
          </a:ln>
        </p:spPr>
        <p:txBody>
          <a:bodyPr>
            <a:spAutoFit/>
          </a:bodyPr>
          <a:lstStyle/>
          <a:p>
            <a:pPr algn="ctr"/>
            <a:r>
              <a:rPr lang="en-US" altLang="zh-TW" sz="1400">
                <a:solidFill>
                  <a:schemeClr val="bg1"/>
                </a:solidFill>
                <a:latin typeface="微軟正黑體" pitchFamily="34" charset="-120"/>
                <a:ea typeface="微軟正黑體" pitchFamily="34" charset="-120"/>
              </a:rPr>
              <a:t>Zero-Emission Leadership</a:t>
            </a:r>
            <a:endParaRPr lang="zh-TW" altLang="en-US" sz="1400">
              <a:solidFill>
                <a:schemeClr val="bg1"/>
              </a:solidFill>
              <a:latin typeface="微軟正黑體" pitchFamily="34" charset="-120"/>
              <a:ea typeface="微軟正黑體" pitchFamily="34" charset="-120"/>
            </a:endParaRPr>
          </a:p>
        </p:txBody>
      </p:sp>
      <p:sp>
        <p:nvSpPr>
          <p:cNvPr id="50" name="矩形 49"/>
          <p:cNvSpPr/>
          <p:nvPr/>
        </p:nvSpPr>
        <p:spPr bwMode="auto">
          <a:xfrm>
            <a:off x="6084888" y="4365625"/>
            <a:ext cx="1371600"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7" name="文字方塊 49"/>
          <p:cNvSpPr txBox="1">
            <a:spLocks noChangeArrowheads="1"/>
          </p:cNvSpPr>
          <p:nvPr/>
        </p:nvSpPr>
        <p:spPr bwMode="auto">
          <a:xfrm>
            <a:off x="6084888" y="4868863"/>
            <a:ext cx="1368425" cy="584200"/>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Business Expansion</a:t>
            </a:r>
            <a:endParaRPr lang="zh-TW" altLang="en-US" sz="1600">
              <a:solidFill>
                <a:schemeClr val="bg1"/>
              </a:solidFill>
              <a:latin typeface="微軟正黑體" pitchFamily="34" charset="-120"/>
              <a:ea typeface="微軟正黑體" pitchFamily="34" charset="-120"/>
            </a:endParaRPr>
          </a:p>
        </p:txBody>
      </p:sp>
      <p:sp>
        <p:nvSpPr>
          <p:cNvPr id="53" name="矩形 52"/>
          <p:cNvSpPr/>
          <p:nvPr/>
        </p:nvSpPr>
        <p:spPr bwMode="auto">
          <a:xfrm>
            <a:off x="7593013" y="4365625"/>
            <a:ext cx="1371600" cy="15113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微軟正黑體" pitchFamily="34" charset="-120"/>
              <a:ea typeface="微軟正黑體" pitchFamily="34" charset="-120"/>
            </a:endParaRPr>
          </a:p>
        </p:txBody>
      </p:sp>
      <p:sp>
        <p:nvSpPr>
          <p:cNvPr id="21529" name="文字方塊 53"/>
          <p:cNvSpPr txBox="1">
            <a:spLocks noChangeArrowheads="1"/>
          </p:cNvSpPr>
          <p:nvPr/>
        </p:nvSpPr>
        <p:spPr bwMode="auto">
          <a:xfrm>
            <a:off x="7593013" y="4868863"/>
            <a:ext cx="1368425" cy="584200"/>
          </a:xfrm>
          <a:prstGeom prst="rect">
            <a:avLst/>
          </a:prstGeom>
          <a:noFill/>
          <a:ln w="9525">
            <a:noFill/>
            <a:miter lim="800000"/>
            <a:headEnd/>
            <a:tailEnd/>
          </a:ln>
        </p:spPr>
        <p:txBody>
          <a:bodyPr>
            <a:spAutoFit/>
          </a:bodyPr>
          <a:lstStyle/>
          <a:p>
            <a:pPr algn="ctr"/>
            <a:r>
              <a:rPr lang="en-US" altLang="zh-TW" sz="1600">
                <a:solidFill>
                  <a:schemeClr val="bg1"/>
                </a:solidFill>
                <a:latin typeface="微軟正黑體" pitchFamily="34" charset="-120"/>
                <a:ea typeface="微軟正黑體" pitchFamily="34" charset="-120"/>
              </a:rPr>
              <a:t>Cost Leadership</a:t>
            </a:r>
            <a:endParaRPr lang="zh-TW" altLang="en-US" sz="1600">
              <a:solidFill>
                <a:schemeClr val="bg1"/>
              </a:solidFill>
              <a:latin typeface="微軟正黑體" pitchFamily="34" charset="-120"/>
              <a:ea typeface="微軟正黑體" pitchFamily="34" charset="-120"/>
            </a:endParaRPr>
          </a:p>
        </p:txBody>
      </p:sp>
      <p:sp>
        <p:nvSpPr>
          <p:cNvPr id="61" name="矩形 60"/>
          <p:cNvSpPr/>
          <p:nvPr/>
        </p:nvSpPr>
        <p:spPr>
          <a:xfrm>
            <a:off x="250825" y="5876925"/>
            <a:ext cx="1368425"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1</a:t>
            </a:r>
            <a:endParaRPr lang="zh-TW" altLang="en-US" sz="1800" dirty="0">
              <a:latin typeface="微軟正黑體" pitchFamily="34" charset="-120"/>
              <a:ea typeface="微軟正黑體" pitchFamily="34" charset="-120"/>
            </a:endParaRPr>
          </a:p>
        </p:txBody>
      </p:sp>
      <p:sp>
        <p:nvSpPr>
          <p:cNvPr id="62" name="矩形 61"/>
          <p:cNvSpPr/>
          <p:nvPr/>
        </p:nvSpPr>
        <p:spPr>
          <a:xfrm>
            <a:off x="1692275" y="5876925"/>
            <a:ext cx="1366838"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2</a:t>
            </a:r>
            <a:endParaRPr lang="zh-TW" altLang="en-US" sz="1800" dirty="0">
              <a:latin typeface="微軟正黑體" pitchFamily="34" charset="-120"/>
              <a:ea typeface="微軟正黑體" pitchFamily="34" charset="-120"/>
            </a:endParaRPr>
          </a:p>
        </p:txBody>
      </p:sp>
      <p:sp>
        <p:nvSpPr>
          <p:cNvPr id="63" name="矩形 62"/>
          <p:cNvSpPr/>
          <p:nvPr/>
        </p:nvSpPr>
        <p:spPr>
          <a:xfrm>
            <a:off x="3132138" y="5876925"/>
            <a:ext cx="1368425"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3</a:t>
            </a:r>
            <a:endParaRPr lang="zh-TW" altLang="en-US" sz="1800" dirty="0">
              <a:latin typeface="微軟正黑體" pitchFamily="34" charset="-120"/>
              <a:ea typeface="微軟正黑體" pitchFamily="34" charset="-120"/>
            </a:endParaRPr>
          </a:p>
        </p:txBody>
      </p:sp>
      <p:sp>
        <p:nvSpPr>
          <p:cNvPr id="64" name="矩形 63"/>
          <p:cNvSpPr/>
          <p:nvPr/>
        </p:nvSpPr>
        <p:spPr>
          <a:xfrm>
            <a:off x="4572000" y="5876925"/>
            <a:ext cx="1368425"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4</a:t>
            </a:r>
            <a:endParaRPr lang="zh-TW" altLang="en-US" sz="1800" dirty="0">
              <a:latin typeface="微軟正黑體" pitchFamily="34" charset="-120"/>
              <a:ea typeface="微軟正黑體" pitchFamily="34" charset="-120"/>
            </a:endParaRPr>
          </a:p>
        </p:txBody>
      </p:sp>
      <p:sp>
        <p:nvSpPr>
          <p:cNvPr id="65" name="矩形 64"/>
          <p:cNvSpPr/>
          <p:nvPr/>
        </p:nvSpPr>
        <p:spPr>
          <a:xfrm>
            <a:off x="6084888" y="5876925"/>
            <a:ext cx="1366837"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5</a:t>
            </a:r>
            <a:endParaRPr lang="zh-TW" altLang="en-US" sz="1800" dirty="0">
              <a:latin typeface="微軟正黑體" pitchFamily="34" charset="-120"/>
              <a:ea typeface="微軟正黑體" pitchFamily="34" charset="-120"/>
            </a:endParaRPr>
          </a:p>
        </p:txBody>
      </p:sp>
      <p:sp>
        <p:nvSpPr>
          <p:cNvPr id="66" name="矩形 65"/>
          <p:cNvSpPr/>
          <p:nvPr/>
        </p:nvSpPr>
        <p:spPr>
          <a:xfrm>
            <a:off x="7596188" y="5876925"/>
            <a:ext cx="1368425" cy="360363"/>
          </a:xfrm>
          <a:prstGeom prst="rect">
            <a:avLst/>
          </a:prstGeom>
          <a:solidFill>
            <a:schemeClr val="tx1"/>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dirty="0">
                <a:latin typeface="微軟正黑體" pitchFamily="34" charset="-120"/>
                <a:ea typeface="微軟正黑體" pitchFamily="34" charset="-120"/>
              </a:rPr>
              <a:t>Pillar 6</a:t>
            </a:r>
            <a:endParaRPr lang="zh-TW" altLang="en-US" sz="1800" dirty="0">
              <a:latin typeface="微軟正黑體" pitchFamily="34" charset="-120"/>
              <a:ea typeface="微軟正黑體" pitchFamily="34" charset="-120"/>
            </a:endParaRPr>
          </a:p>
        </p:txBody>
      </p:sp>
      <p:sp>
        <p:nvSpPr>
          <p:cNvPr id="67" name="矩形 66"/>
          <p:cNvSpPr/>
          <p:nvPr/>
        </p:nvSpPr>
        <p:spPr>
          <a:xfrm>
            <a:off x="231775" y="4076700"/>
            <a:ext cx="8732838" cy="220663"/>
          </a:xfrm>
          <a:prstGeom prst="rect">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Operation Strategy</a:t>
            </a:r>
          </a:p>
        </p:txBody>
      </p:sp>
      <p:grpSp>
        <p:nvGrpSpPr>
          <p:cNvPr id="22531" name="等腰三角形 12"/>
          <p:cNvGrpSpPr>
            <a:grpSpLocks/>
          </p:cNvGrpSpPr>
          <p:nvPr/>
        </p:nvGrpSpPr>
        <p:grpSpPr bwMode="auto">
          <a:xfrm>
            <a:off x="103188" y="719138"/>
            <a:ext cx="9021762" cy="1719262"/>
            <a:chOff x="65" y="453"/>
            <a:chExt cx="5683" cy="1083"/>
          </a:xfrm>
        </p:grpSpPr>
        <p:pic>
          <p:nvPicPr>
            <p:cNvPr id="22551" name="等腰三角形 12"/>
            <p:cNvPicPr>
              <a:picLocks noChangeArrowheads="1"/>
            </p:cNvPicPr>
            <p:nvPr/>
          </p:nvPicPr>
          <p:blipFill>
            <a:blip r:embed="rId2" cstate="print"/>
            <a:srcRect/>
            <a:stretch>
              <a:fillRect/>
            </a:stretch>
          </p:blipFill>
          <p:spPr bwMode="auto">
            <a:xfrm>
              <a:off x="65" y="453"/>
              <a:ext cx="5683" cy="1083"/>
            </a:xfrm>
            <a:prstGeom prst="rect">
              <a:avLst/>
            </a:prstGeom>
            <a:noFill/>
            <a:ln w="9525">
              <a:noFill/>
              <a:miter lim="800000"/>
              <a:headEnd/>
              <a:tailEnd/>
            </a:ln>
          </p:spPr>
        </p:pic>
        <p:sp>
          <p:nvSpPr>
            <p:cNvPr id="22552" name="Text Box 4"/>
            <p:cNvSpPr txBox="1">
              <a:spLocks noChangeArrowheads="1"/>
            </p:cNvSpPr>
            <p:nvPr/>
          </p:nvSpPr>
          <p:spPr bwMode="auto">
            <a:xfrm>
              <a:off x="1496" y="981"/>
              <a:ext cx="2801" cy="499"/>
            </a:xfrm>
            <a:prstGeom prst="rect">
              <a:avLst/>
            </a:prstGeom>
            <a:noFill/>
            <a:ln w="9525">
              <a:noFill/>
              <a:miter lim="800000"/>
              <a:headEnd/>
              <a:tailEnd/>
            </a:ln>
          </p:spPr>
          <p:txBody>
            <a:bodyPr anchor="ctr"/>
            <a:lstStyle/>
            <a:p>
              <a:pPr algn="ctr"/>
              <a:endParaRPr lang="zh-TW" altLang="en-US">
                <a:solidFill>
                  <a:srgbClr val="FFFFFF"/>
                </a:solidFill>
              </a:endParaRPr>
            </a:p>
          </p:txBody>
        </p:sp>
      </p:grpSp>
      <p:grpSp>
        <p:nvGrpSpPr>
          <p:cNvPr id="22532" name="矩形 15"/>
          <p:cNvGrpSpPr>
            <a:grpSpLocks/>
          </p:cNvGrpSpPr>
          <p:nvPr/>
        </p:nvGrpSpPr>
        <p:grpSpPr bwMode="auto">
          <a:xfrm>
            <a:off x="500063" y="2451100"/>
            <a:ext cx="2071687" cy="2217738"/>
            <a:chOff x="315" y="1544"/>
            <a:chExt cx="1305" cy="1397"/>
          </a:xfrm>
        </p:grpSpPr>
        <p:pic>
          <p:nvPicPr>
            <p:cNvPr id="22549" name="矩形 15"/>
            <p:cNvPicPr>
              <a:picLocks noChangeArrowheads="1"/>
            </p:cNvPicPr>
            <p:nvPr/>
          </p:nvPicPr>
          <p:blipFill>
            <a:blip r:embed="rId3" cstate="print"/>
            <a:srcRect/>
            <a:stretch>
              <a:fillRect/>
            </a:stretch>
          </p:blipFill>
          <p:spPr bwMode="auto">
            <a:xfrm>
              <a:off x="315" y="1544"/>
              <a:ext cx="1305" cy="1397"/>
            </a:xfrm>
            <a:prstGeom prst="rect">
              <a:avLst/>
            </a:prstGeom>
            <a:noFill/>
            <a:ln w="9525">
              <a:noFill/>
              <a:miter lim="800000"/>
              <a:headEnd/>
              <a:tailEnd/>
            </a:ln>
          </p:spPr>
        </p:pic>
        <p:sp>
          <p:nvSpPr>
            <p:cNvPr id="22550" name="Text Box 7"/>
            <p:cNvSpPr txBox="1">
              <a:spLocks noChangeArrowheads="1"/>
            </p:cNvSpPr>
            <p:nvPr/>
          </p:nvSpPr>
          <p:spPr bwMode="auto">
            <a:xfrm>
              <a:off x="340" y="1570"/>
              <a:ext cx="1225" cy="1316"/>
            </a:xfrm>
            <a:prstGeom prst="rect">
              <a:avLst/>
            </a:prstGeom>
            <a:noFill/>
            <a:ln w="9525">
              <a:noFill/>
              <a:miter lim="800000"/>
              <a:headEnd/>
              <a:tailEnd/>
            </a:ln>
          </p:spPr>
          <p:txBody>
            <a:bodyPr anchor="ctr"/>
            <a:lstStyle/>
            <a:p>
              <a:pPr algn="ctr"/>
              <a:r>
                <a:rPr lang="en-US" altLang="zh-TW" sz="2000" b="1">
                  <a:solidFill>
                    <a:srgbClr val="FFFFFF"/>
                  </a:solidFill>
                  <a:latin typeface="微軟正黑體" pitchFamily="34" charset="-120"/>
                  <a:ea typeface="微軟正黑體" pitchFamily="34" charset="-120"/>
                </a:rPr>
                <a:t>Product Strategy</a:t>
              </a:r>
            </a:p>
          </p:txBody>
        </p:sp>
      </p:grpSp>
      <p:grpSp>
        <p:nvGrpSpPr>
          <p:cNvPr id="22533" name="矩形 16"/>
          <p:cNvGrpSpPr>
            <a:grpSpLocks/>
          </p:cNvGrpSpPr>
          <p:nvPr/>
        </p:nvGrpSpPr>
        <p:grpSpPr bwMode="auto">
          <a:xfrm>
            <a:off x="2511425" y="2451100"/>
            <a:ext cx="2079625" cy="2217738"/>
            <a:chOff x="1582" y="1544"/>
            <a:chExt cx="1310" cy="1397"/>
          </a:xfrm>
        </p:grpSpPr>
        <p:pic>
          <p:nvPicPr>
            <p:cNvPr id="22547" name="矩形 16"/>
            <p:cNvPicPr>
              <a:picLocks noChangeArrowheads="1"/>
            </p:cNvPicPr>
            <p:nvPr/>
          </p:nvPicPr>
          <p:blipFill>
            <a:blip r:embed="rId4" cstate="print"/>
            <a:srcRect/>
            <a:stretch>
              <a:fillRect/>
            </a:stretch>
          </p:blipFill>
          <p:spPr bwMode="auto">
            <a:xfrm>
              <a:off x="1582" y="1544"/>
              <a:ext cx="1310" cy="1397"/>
            </a:xfrm>
            <a:prstGeom prst="rect">
              <a:avLst/>
            </a:prstGeom>
            <a:noFill/>
            <a:ln w="9525">
              <a:noFill/>
              <a:miter lim="800000"/>
              <a:headEnd/>
              <a:tailEnd/>
            </a:ln>
          </p:spPr>
        </p:pic>
        <p:sp>
          <p:nvSpPr>
            <p:cNvPr id="22548" name="Text Box 10"/>
            <p:cNvSpPr txBox="1">
              <a:spLocks noChangeArrowheads="1"/>
            </p:cNvSpPr>
            <p:nvPr/>
          </p:nvSpPr>
          <p:spPr bwMode="auto">
            <a:xfrm>
              <a:off x="1610" y="1570"/>
              <a:ext cx="1225" cy="1316"/>
            </a:xfrm>
            <a:prstGeom prst="rect">
              <a:avLst/>
            </a:prstGeom>
            <a:noFill/>
            <a:ln w="9525">
              <a:noFill/>
              <a:miter lim="800000"/>
              <a:headEnd/>
              <a:tailEnd/>
            </a:ln>
          </p:spPr>
          <p:txBody>
            <a:bodyPr anchor="ctr"/>
            <a:lstStyle/>
            <a:p>
              <a:pPr algn="ctr"/>
              <a:r>
                <a:rPr lang="en-US" altLang="zh-TW" sz="2000" b="1">
                  <a:solidFill>
                    <a:srgbClr val="FFFFFF"/>
                  </a:solidFill>
                  <a:latin typeface="微軟正黑體" pitchFamily="34" charset="-120"/>
                  <a:ea typeface="微軟正黑體" pitchFamily="34" charset="-120"/>
                </a:rPr>
                <a:t>Marketing Strategy</a:t>
              </a:r>
            </a:p>
          </p:txBody>
        </p:sp>
      </p:grpSp>
      <p:grpSp>
        <p:nvGrpSpPr>
          <p:cNvPr id="22534" name="矩形 17"/>
          <p:cNvGrpSpPr>
            <a:grpSpLocks/>
          </p:cNvGrpSpPr>
          <p:nvPr/>
        </p:nvGrpSpPr>
        <p:grpSpPr bwMode="auto">
          <a:xfrm>
            <a:off x="4529138" y="2451100"/>
            <a:ext cx="2079625" cy="2217738"/>
            <a:chOff x="2853" y="1544"/>
            <a:chExt cx="1310" cy="1397"/>
          </a:xfrm>
        </p:grpSpPr>
        <p:pic>
          <p:nvPicPr>
            <p:cNvPr id="22545" name="矩形 17"/>
            <p:cNvPicPr>
              <a:picLocks noChangeArrowheads="1"/>
            </p:cNvPicPr>
            <p:nvPr/>
          </p:nvPicPr>
          <p:blipFill>
            <a:blip r:embed="rId5" cstate="print"/>
            <a:srcRect/>
            <a:stretch>
              <a:fillRect/>
            </a:stretch>
          </p:blipFill>
          <p:spPr bwMode="auto">
            <a:xfrm>
              <a:off x="2853" y="1544"/>
              <a:ext cx="1310" cy="1397"/>
            </a:xfrm>
            <a:prstGeom prst="rect">
              <a:avLst/>
            </a:prstGeom>
            <a:noFill/>
            <a:ln w="9525">
              <a:noFill/>
              <a:miter lim="800000"/>
              <a:headEnd/>
              <a:tailEnd/>
            </a:ln>
          </p:spPr>
        </p:pic>
        <p:sp>
          <p:nvSpPr>
            <p:cNvPr id="22546" name="Text Box 13"/>
            <p:cNvSpPr txBox="1">
              <a:spLocks noChangeArrowheads="1"/>
            </p:cNvSpPr>
            <p:nvPr/>
          </p:nvSpPr>
          <p:spPr bwMode="auto">
            <a:xfrm>
              <a:off x="2880" y="1570"/>
              <a:ext cx="1225" cy="1316"/>
            </a:xfrm>
            <a:prstGeom prst="rect">
              <a:avLst/>
            </a:prstGeom>
            <a:noFill/>
            <a:ln w="9525">
              <a:noFill/>
              <a:miter lim="800000"/>
              <a:headEnd/>
              <a:tailEnd/>
            </a:ln>
          </p:spPr>
          <p:txBody>
            <a:bodyPr anchor="ctr"/>
            <a:lstStyle/>
            <a:p>
              <a:pPr algn="ctr"/>
              <a:r>
                <a:rPr lang="en-US" altLang="zh-TW" sz="2000" b="1">
                  <a:solidFill>
                    <a:srgbClr val="FFFFFF"/>
                  </a:solidFill>
                  <a:latin typeface="微軟正黑體" pitchFamily="34" charset="-120"/>
                  <a:ea typeface="微軟正黑體" pitchFamily="34" charset="-120"/>
                </a:rPr>
                <a:t>Customer Satisfaction Strategy</a:t>
              </a:r>
            </a:p>
          </p:txBody>
        </p:sp>
      </p:grpSp>
      <p:grpSp>
        <p:nvGrpSpPr>
          <p:cNvPr id="22535" name="矩形 18"/>
          <p:cNvGrpSpPr>
            <a:grpSpLocks/>
          </p:cNvGrpSpPr>
          <p:nvPr/>
        </p:nvGrpSpPr>
        <p:grpSpPr bwMode="auto">
          <a:xfrm>
            <a:off x="6523038" y="2451100"/>
            <a:ext cx="2170112" cy="2217738"/>
            <a:chOff x="4109" y="1544"/>
            <a:chExt cx="1367" cy="1397"/>
          </a:xfrm>
        </p:grpSpPr>
        <p:pic>
          <p:nvPicPr>
            <p:cNvPr id="22543" name="矩形 18"/>
            <p:cNvPicPr>
              <a:picLocks noChangeArrowheads="1"/>
            </p:cNvPicPr>
            <p:nvPr/>
          </p:nvPicPr>
          <p:blipFill>
            <a:blip r:embed="rId6" cstate="print"/>
            <a:srcRect/>
            <a:stretch>
              <a:fillRect/>
            </a:stretch>
          </p:blipFill>
          <p:spPr bwMode="auto">
            <a:xfrm>
              <a:off x="4109" y="1544"/>
              <a:ext cx="1367" cy="1397"/>
            </a:xfrm>
            <a:prstGeom prst="rect">
              <a:avLst/>
            </a:prstGeom>
            <a:noFill/>
            <a:ln w="9525">
              <a:noFill/>
              <a:miter lim="800000"/>
              <a:headEnd/>
              <a:tailEnd/>
            </a:ln>
          </p:spPr>
        </p:pic>
        <p:sp>
          <p:nvSpPr>
            <p:cNvPr id="22544" name="Text Box 16"/>
            <p:cNvSpPr txBox="1">
              <a:spLocks noChangeArrowheads="1"/>
            </p:cNvSpPr>
            <p:nvPr/>
          </p:nvSpPr>
          <p:spPr bwMode="auto">
            <a:xfrm>
              <a:off x="4150" y="1570"/>
              <a:ext cx="1225" cy="1316"/>
            </a:xfrm>
            <a:prstGeom prst="rect">
              <a:avLst/>
            </a:prstGeom>
            <a:noFill/>
            <a:ln w="9525">
              <a:noFill/>
              <a:miter lim="800000"/>
              <a:headEnd/>
              <a:tailEnd/>
            </a:ln>
          </p:spPr>
          <p:txBody>
            <a:bodyPr anchor="ctr"/>
            <a:lstStyle/>
            <a:p>
              <a:pPr algn="ctr"/>
              <a:r>
                <a:rPr lang="en-US" altLang="zh-TW" sz="2000" b="1">
                  <a:solidFill>
                    <a:srgbClr val="FFFFFF"/>
                  </a:solidFill>
                  <a:latin typeface="微軟正黑體" pitchFamily="34" charset="-120"/>
                  <a:ea typeface="微軟正黑體" pitchFamily="34" charset="-120"/>
                </a:rPr>
                <a:t>Profit Enhancement Strategy</a:t>
              </a:r>
            </a:p>
          </p:txBody>
        </p:sp>
      </p:grpSp>
      <p:grpSp>
        <p:nvGrpSpPr>
          <p:cNvPr id="22536" name="矩形 19"/>
          <p:cNvGrpSpPr>
            <a:grpSpLocks/>
          </p:cNvGrpSpPr>
          <p:nvPr/>
        </p:nvGrpSpPr>
        <p:grpSpPr bwMode="auto">
          <a:xfrm>
            <a:off x="66675" y="4638675"/>
            <a:ext cx="9096375" cy="823913"/>
            <a:chOff x="42" y="2922"/>
            <a:chExt cx="5730" cy="519"/>
          </a:xfrm>
        </p:grpSpPr>
        <p:pic>
          <p:nvPicPr>
            <p:cNvPr id="22541" name="矩形 19"/>
            <p:cNvPicPr>
              <a:picLocks noChangeArrowheads="1"/>
            </p:cNvPicPr>
            <p:nvPr/>
          </p:nvPicPr>
          <p:blipFill>
            <a:blip r:embed="rId7" cstate="print"/>
            <a:srcRect/>
            <a:stretch>
              <a:fillRect/>
            </a:stretch>
          </p:blipFill>
          <p:spPr bwMode="auto">
            <a:xfrm>
              <a:off x="42" y="2922"/>
              <a:ext cx="5730" cy="519"/>
            </a:xfrm>
            <a:prstGeom prst="rect">
              <a:avLst/>
            </a:prstGeom>
            <a:noFill/>
            <a:ln w="9525">
              <a:noFill/>
              <a:miter lim="800000"/>
              <a:headEnd/>
              <a:tailEnd/>
            </a:ln>
          </p:spPr>
        </p:pic>
        <p:sp>
          <p:nvSpPr>
            <p:cNvPr id="22542" name="Text Box 19"/>
            <p:cNvSpPr txBox="1">
              <a:spLocks noChangeArrowheads="1"/>
            </p:cNvSpPr>
            <p:nvPr/>
          </p:nvSpPr>
          <p:spPr bwMode="auto">
            <a:xfrm>
              <a:off x="68" y="2976"/>
              <a:ext cx="5647" cy="409"/>
            </a:xfrm>
            <a:prstGeom prst="rect">
              <a:avLst/>
            </a:prstGeom>
            <a:noFill/>
            <a:ln w="9525">
              <a:noFill/>
              <a:miter lim="800000"/>
              <a:headEnd/>
              <a:tailEnd/>
            </a:ln>
          </p:spPr>
          <p:txBody>
            <a:bodyPr anchor="ctr"/>
            <a:lstStyle/>
            <a:p>
              <a:pPr algn="ctr"/>
              <a:r>
                <a:rPr lang="en-US" altLang="zh-TW" b="1">
                  <a:solidFill>
                    <a:srgbClr val="FFFFFF"/>
                  </a:solidFill>
                  <a:latin typeface="微軟正黑體" pitchFamily="34" charset="-120"/>
                  <a:ea typeface="微軟正黑體" pitchFamily="34" charset="-120"/>
                </a:rPr>
                <a:t>HR strategy</a:t>
              </a:r>
            </a:p>
          </p:txBody>
        </p:sp>
      </p:grpSp>
      <p:grpSp>
        <p:nvGrpSpPr>
          <p:cNvPr id="22537" name="矩形 20"/>
          <p:cNvGrpSpPr>
            <a:grpSpLocks/>
          </p:cNvGrpSpPr>
          <p:nvPr/>
        </p:nvGrpSpPr>
        <p:grpSpPr bwMode="auto">
          <a:xfrm>
            <a:off x="66675" y="5400675"/>
            <a:ext cx="9096375" cy="787400"/>
            <a:chOff x="42" y="3402"/>
            <a:chExt cx="5730" cy="496"/>
          </a:xfrm>
        </p:grpSpPr>
        <p:pic>
          <p:nvPicPr>
            <p:cNvPr id="22539" name="矩形 20"/>
            <p:cNvPicPr>
              <a:picLocks noChangeArrowheads="1"/>
            </p:cNvPicPr>
            <p:nvPr/>
          </p:nvPicPr>
          <p:blipFill>
            <a:blip r:embed="rId8" cstate="print"/>
            <a:srcRect/>
            <a:stretch>
              <a:fillRect/>
            </a:stretch>
          </p:blipFill>
          <p:spPr bwMode="auto">
            <a:xfrm>
              <a:off x="42" y="3402"/>
              <a:ext cx="5730" cy="496"/>
            </a:xfrm>
            <a:prstGeom prst="rect">
              <a:avLst/>
            </a:prstGeom>
            <a:noFill/>
            <a:ln w="9525">
              <a:noFill/>
              <a:miter lim="800000"/>
              <a:headEnd/>
              <a:tailEnd/>
            </a:ln>
          </p:spPr>
        </p:pic>
        <p:sp>
          <p:nvSpPr>
            <p:cNvPr id="22540" name="Text Box 22"/>
            <p:cNvSpPr txBox="1">
              <a:spLocks noChangeArrowheads="1"/>
            </p:cNvSpPr>
            <p:nvPr/>
          </p:nvSpPr>
          <p:spPr bwMode="auto">
            <a:xfrm>
              <a:off x="68" y="3430"/>
              <a:ext cx="5647" cy="408"/>
            </a:xfrm>
            <a:prstGeom prst="rect">
              <a:avLst/>
            </a:prstGeom>
            <a:noFill/>
            <a:ln w="9525">
              <a:noFill/>
              <a:miter lim="800000"/>
              <a:headEnd/>
              <a:tailEnd/>
            </a:ln>
          </p:spPr>
          <p:txBody>
            <a:bodyPr anchor="ctr"/>
            <a:lstStyle/>
            <a:p>
              <a:pPr algn="ctr"/>
              <a:r>
                <a:rPr lang="en-US" altLang="zh-TW" sz="2600" b="1">
                  <a:solidFill>
                    <a:srgbClr val="FFFFFF"/>
                  </a:solidFill>
                  <a:latin typeface="微軟正黑體" pitchFamily="34" charset="-120"/>
                  <a:ea typeface="微軟正黑體" pitchFamily="34" charset="-120"/>
                </a:rPr>
                <a:t>Smart-Decision Support System(S-DSS)</a:t>
              </a:r>
              <a:endParaRPr lang="zh-TW" altLang="en-US" sz="2600" b="1">
                <a:solidFill>
                  <a:srgbClr val="FFFFFF"/>
                </a:solidFill>
                <a:latin typeface="微軟正黑體" pitchFamily="34" charset="-120"/>
                <a:ea typeface="微軟正黑體" pitchFamily="34" charset="-120"/>
              </a:endParaRPr>
            </a:p>
          </p:txBody>
        </p:sp>
      </p:grpSp>
      <p:sp>
        <p:nvSpPr>
          <p:cNvPr id="23" name="矩形 6"/>
          <p:cNvSpPr>
            <a:spLocks noChangeArrowheads="1"/>
          </p:cNvSpPr>
          <p:nvPr/>
        </p:nvSpPr>
        <p:spPr bwMode="auto">
          <a:xfrm>
            <a:off x="1619672" y="1722874"/>
            <a:ext cx="6194901" cy="553998"/>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pPr>
              <a:defRPr/>
            </a:pPr>
            <a:r>
              <a:rPr lang="en-US" altLang="zh-TW" sz="3000" b="1" dirty="0" smtClean="0">
                <a:solidFill>
                  <a:schemeClr val="bg1"/>
                </a:solidFill>
                <a:latin typeface="微軟正黑體" pitchFamily="34" charset="-120"/>
                <a:ea typeface="微軟正黑體" pitchFamily="34" charset="-120"/>
              </a:rPr>
              <a:t>Operating Profit &amp; Market Share</a:t>
            </a:r>
            <a:endParaRPr lang="zh-TW" altLang="en-US" sz="3000" b="1" dirty="0">
              <a:solidFill>
                <a:schemeClr val="bg1"/>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52"/>
          <p:cNvGrpSpPr/>
          <p:nvPr/>
        </p:nvGrpSpPr>
        <p:grpSpPr>
          <a:xfrm>
            <a:off x="4254254" y="3789040"/>
            <a:ext cx="1439862" cy="1187931"/>
            <a:chOff x="4188335" y="3789040"/>
            <a:chExt cx="1439862" cy="1187931"/>
          </a:xfrm>
        </p:grpSpPr>
        <p:grpSp>
          <p:nvGrpSpPr>
            <p:cNvPr id="3" name="群組 28"/>
            <p:cNvGrpSpPr>
              <a:grpSpLocks/>
            </p:cNvGrpSpPr>
            <p:nvPr/>
          </p:nvGrpSpPr>
          <p:grpSpPr bwMode="auto">
            <a:xfrm>
              <a:off x="4188335" y="3789040"/>
              <a:ext cx="1439862" cy="1187931"/>
              <a:chOff x="567410" y="4871090"/>
              <a:chExt cx="1626628" cy="1366221"/>
            </a:xfrm>
          </p:grpSpPr>
          <p:sp>
            <p:nvSpPr>
              <p:cNvPr id="102" name="矩形 101"/>
              <p:cNvSpPr/>
              <p:nvPr/>
            </p:nvSpPr>
            <p:spPr>
              <a:xfrm>
                <a:off x="567410" y="4871090"/>
                <a:ext cx="1626628" cy="28982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smtClean="0">
                    <a:latin typeface="微軟正黑體" pitchFamily="34" charset="-120"/>
                    <a:ea typeface="微軟正黑體" pitchFamily="34" charset="-120"/>
                  </a:rPr>
                  <a:t>Service triangle</a:t>
                </a:r>
                <a:endParaRPr lang="zh-TW" altLang="en-US" sz="1200" dirty="0">
                  <a:latin typeface="微軟正黑體" pitchFamily="34" charset="-120"/>
                  <a:ea typeface="微軟正黑體" pitchFamily="34" charset="-120"/>
                </a:endParaRPr>
              </a:p>
            </p:txBody>
          </p:sp>
          <p:sp>
            <p:nvSpPr>
              <p:cNvPr id="103" name="矩形 102"/>
              <p:cNvSpPr/>
              <p:nvPr/>
            </p:nvSpPr>
            <p:spPr>
              <a:xfrm>
                <a:off x="567410" y="5205756"/>
                <a:ext cx="1626628" cy="1031555"/>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grpSp>
        <p:sp>
          <p:nvSpPr>
            <p:cNvPr id="99" name="橢圓 98"/>
            <p:cNvSpPr/>
            <p:nvPr/>
          </p:nvSpPr>
          <p:spPr bwMode="auto">
            <a:xfrm>
              <a:off x="4691572" y="4113371"/>
              <a:ext cx="504825" cy="503237"/>
            </a:xfrm>
            <a:prstGeom prst="ellipse">
              <a:avLst/>
            </a:prstGeom>
            <a:solidFill>
              <a:srgbClr val="FFFF99">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100" b="1" dirty="0">
                  <a:solidFill>
                    <a:schemeClr val="tx1"/>
                  </a:solidFill>
                  <a:latin typeface="微軟正黑體" pitchFamily="34" charset="-120"/>
                  <a:ea typeface="微軟正黑體" pitchFamily="34" charset="-120"/>
                </a:rPr>
                <a:t>業代</a:t>
              </a:r>
            </a:p>
          </p:txBody>
        </p:sp>
        <p:sp>
          <p:nvSpPr>
            <p:cNvPr id="100" name="橢圓 99"/>
            <p:cNvSpPr/>
            <p:nvPr/>
          </p:nvSpPr>
          <p:spPr bwMode="auto">
            <a:xfrm>
              <a:off x="4475672" y="4400708"/>
              <a:ext cx="504825" cy="504825"/>
            </a:xfrm>
            <a:prstGeom prst="ellipse">
              <a:avLst/>
            </a:prstGeom>
            <a:solidFill>
              <a:srgbClr val="CCEC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100" b="1" dirty="0">
                  <a:solidFill>
                    <a:schemeClr val="tx1"/>
                  </a:solidFill>
                  <a:latin typeface="微軟正黑體" pitchFamily="34" charset="-120"/>
                  <a:ea typeface="微軟正黑體" pitchFamily="34" charset="-120"/>
                </a:rPr>
                <a:t>接待</a:t>
              </a:r>
            </a:p>
          </p:txBody>
        </p:sp>
        <p:sp>
          <p:nvSpPr>
            <p:cNvPr id="101" name="橢圓 100"/>
            <p:cNvSpPr/>
            <p:nvPr/>
          </p:nvSpPr>
          <p:spPr bwMode="auto">
            <a:xfrm>
              <a:off x="4907472" y="4400708"/>
              <a:ext cx="504825" cy="504825"/>
            </a:xfrm>
            <a:prstGeom prst="ellipse">
              <a:avLst/>
            </a:prstGeom>
            <a:solidFill>
              <a:srgbClr val="FFCC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100" b="1" dirty="0">
                  <a:solidFill>
                    <a:schemeClr val="tx1"/>
                  </a:solidFill>
                  <a:latin typeface="微軟正黑體" pitchFamily="34" charset="-120"/>
                  <a:ea typeface="微軟正黑體" pitchFamily="34" charset="-120"/>
                </a:rPr>
                <a:t>技師</a:t>
              </a:r>
            </a:p>
          </p:txBody>
        </p:sp>
      </p:grpSp>
      <p:grpSp>
        <p:nvGrpSpPr>
          <p:cNvPr id="4" name="群組 57"/>
          <p:cNvGrpSpPr/>
          <p:nvPr/>
        </p:nvGrpSpPr>
        <p:grpSpPr>
          <a:xfrm>
            <a:off x="3743906" y="5013176"/>
            <a:ext cx="1944000" cy="1440010"/>
            <a:chOff x="3743906" y="5013176"/>
            <a:chExt cx="1944000" cy="1440010"/>
          </a:xfrm>
        </p:grpSpPr>
        <p:grpSp>
          <p:nvGrpSpPr>
            <p:cNvPr id="5" name="群組 28"/>
            <p:cNvGrpSpPr>
              <a:grpSpLocks/>
            </p:cNvGrpSpPr>
            <p:nvPr/>
          </p:nvGrpSpPr>
          <p:grpSpPr bwMode="auto">
            <a:xfrm>
              <a:off x="3743906" y="5013176"/>
              <a:ext cx="1944000" cy="1440010"/>
              <a:chOff x="323528" y="4666818"/>
              <a:chExt cx="1871376" cy="1570494"/>
            </a:xfrm>
          </p:grpSpPr>
          <p:sp>
            <p:nvSpPr>
              <p:cNvPr id="108" name="矩形 107"/>
              <p:cNvSpPr/>
              <p:nvPr/>
            </p:nvSpPr>
            <p:spPr>
              <a:xfrm>
                <a:off x="323528" y="4666818"/>
                <a:ext cx="1871376" cy="274835"/>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200"/>
                  </a:lnSpc>
                  <a:defRPr/>
                </a:pPr>
                <a:r>
                  <a:rPr lang="en-US" altLang="zh-TW" sz="1000" dirty="0" smtClean="0">
                    <a:latin typeface="微軟正黑體" pitchFamily="34" charset="-120"/>
                    <a:ea typeface="微軟正黑體" pitchFamily="34" charset="-120"/>
                  </a:rPr>
                  <a:t>Female customer  treatments</a:t>
                </a:r>
                <a:endParaRPr lang="zh-TW" altLang="en-US" sz="1000" dirty="0">
                  <a:latin typeface="微軟正黑體" pitchFamily="34" charset="-120"/>
                  <a:ea typeface="微軟正黑體" pitchFamily="34" charset="-120"/>
                </a:endParaRPr>
              </a:p>
            </p:txBody>
          </p:sp>
          <p:sp>
            <p:nvSpPr>
              <p:cNvPr id="109" name="矩形 108"/>
              <p:cNvSpPr/>
              <p:nvPr/>
            </p:nvSpPr>
            <p:spPr>
              <a:xfrm>
                <a:off x="323528" y="4980948"/>
                <a:ext cx="1870510" cy="1256364"/>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pic>
          <p:nvPicPr>
            <p:cNvPr id="116" name="Picture 2"/>
            <p:cNvPicPr>
              <a:picLocks noChangeAspect="1" noChangeArrowheads="1"/>
            </p:cNvPicPr>
            <p:nvPr/>
          </p:nvPicPr>
          <p:blipFill>
            <a:blip r:embed="rId3" cstate="print"/>
            <a:srcRect l="13289" t="11781" r="2924" b="21892"/>
            <a:stretch>
              <a:fillRect/>
            </a:stretch>
          </p:blipFill>
          <p:spPr bwMode="auto">
            <a:xfrm>
              <a:off x="3850804" y="5445224"/>
              <a:ext cx="1800200" cy="924045"/>
            </a:xfrm>
            <a:prstGeom prst="rect">
              <a:avLst/>
            </a:prstGeom>
            <a:noFill/>
            <a:ln w="9525">
              <a:noFill/>
              <a:miter lim="800000"/>
              <a:headEnd/>
              <a:tailEnd/>
            </a:ln>
          </p:spPr>
        </p:pic>
      </p:grpSp>
      <p:grpSp>
        <p:nvGrpSpPr>
          <p:cNvPr id="6" name="群組 54"/>
          <p:cNvGrpSpPr/>
          <p:nvPr/>
        </p:nvGrpSpPr>
        <p:grpSpPr>
          <a:xfrm>
            <a:off x="2087701" y="3789039"/>
            <a:ext cx="1956516" cy="1184432"/>
            <a:chOff x="2267744" y="3789039"/>
            <a:chExt cx="1740492" cy="1184432"/>
          </a:xfrm>
        </p:grpSpPr>
        <p:sp>
          <p:nvSpPr>
            <p:cNvPr id="118" name="矩形 117"/>
            <p:cNvSpPr/>
            <p:nvPr/>
          </p:nvSpPr>
          <p:spPr bwMode="auto">
            <a:xfrm>
              <a:off x="2267840" y="3789039"/>
              <a:ext cx="1740396" cy="25200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000"/>
                </a:lnSpc>
                <a:defRPr/>
              </a:pPr>
              <a:r>
                <a:rPr lang="en-US" altLang="zh-TW" sz="1150" dirty="0" smtClean="0">
                  <a:latin typeface="微軟正黑體" pitchFamily="34" charset="-120"/>
                  <a:ea typeface="微軟正黑體" pitchFamily="34" charset="-120"/>
                </a:rPr>
                <a:t>Test driving at your home</a:t>
              </a:r>
              <a:endParaRPr lang="zh-TW" altLang="en-US" sz="1150" dirty="0" smtClean="0">
                <a:latin typeface="微軟正黑體" pitchFamily="34" charset="-120"/>
                <a:ea typeface="微軟正黑體" pitchFamily="34" charset="-120"/>
              </a:endParaRPr>
            </a:p>
          </p:txBody>
        </p:sp>
        <p:sp>
          <p:nvSpPr>
            <p:cNvPr id="119" name="矩形 118"/>
            <p:cNvSpPr/>
            <p:nvPr/>
          </p:nvSpPr>
          <p:spPr bwMode="auto">
            <a:xfrm>
              <a:off x="2267744" y="4077071"/>
              <a:ext cx="1740396" cy="896400"/>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pic>
          <p:nvPicPr>
            <p:cNvPr id="120" name="Picture 5" descr="http://www.carstuff.com.tw/images/stories/EDISON/20120906/20120906nissan02.jpg"/>
            <p:cNvPicPr>
              <a:picLocks noChangeAspect="1" noChangeArrowheads="1"/>
            </p:cNvPicPr>
            <p:nvPr/>
          </p:nvPicPr>
          <p:blipFill>
            <a:blip r:embed="rId4" cstate="print"/>
            <a:srcRect b="24400"/>
            <a:stretch>
              <a:fillRect/>
            </a:stretch>
          </p:blipFill>
          <p:spPr bwMode="auto">
            <a:xfrm>
              <a:off x="2308385" y="4146227"/>
              <a:ext cx="1658546" cy="753609"/>
            </a:xfrm>
            <a:prstGeom prst="rect">
              <a:avLst/>
            </a:prstGeom>
            <a:noFill/>
            <a:ln w="9525">
              <a:noFill/>
              <a:miter lim="800000"/>
              <a:headEnd/>
              <a:tailEnd/>
            </a:ln>
          </p:spPr>
        </p:pic>
      </p:grpSp>
      <p:grpSp>
        <p:nvGrpSpPr>
          <p:cNvPr id="7" name="群組 50"/>
          <p:cNvGrpSpPr/>
          <p:nvPr/>
        </p:nvGrpSpPr>
        <p:grpSpPr>
          <a:xfrm>
            <a:off x="5760111" y="5013177"/>
            <a:ext cx="1620002" cy="1440159"/>
            <a:chOff x="5760111" y="5013177"/>
            <a:chExt cx="1620002" cy="1440159"/>
          </a:xfrm>
        </p:grpSpPr>
        <p:sp>
          <p:nvSpPr>
            <p:cNvPr id="91" name="矩形 90"/>
            <p:cNvSpPr/>
            <p:nvPr/>
          </p:nvSpPr>
          <p:spPr bwMode="auto">
            <a:xfrm>
              <a:off x="5760111" y="5319336"/>
              <a:ext cx="1620002" cy="1134000"/>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87" name="矩形 86"/>
            <p:cNvSpPr/>
            <p:nvPr/>
          </p:nvSpPr>
          <p:spPr bwMode="auto">
            <a:xfrm>
              <a:off x="5760113" y="5013177"/>
              <a:ext cx="1620000" cy="288000"/>
            </a:xfrm>
            <a:prstGeom prst="rect">
              <a:avLst/>
            </a:prstGeom>
            <a:solidFill>
              <a:srgbClr val="00009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000" b="1" dirty="0">
                  <a:latin typeface="微軟正黑體" pitchFamily="34" charset="-120"/>
                  <a:ea typeface="微軟正黑體" pitchFamily="34" charset="-120"/>
                </a:rPr>
                <a:t>S</a:t>
              </a:r>
              <a:r>
                <a:rPr lang="en-US" altLang="zh-TW" sz="1000" dirty="0">
                  <a:latin typeface="微軟正黑體" pitchFamily="34" charset="-120"/>
                  <a:ea typeface="微軟正黑體" pitchFamily="34" charset="-120"/>
                </a:rPr>
                <a:t>mart-</a:t>
              </a:r>
              <a:r>
                <a:rPr lang="en-US" altLang="zh-TW" sz="1000" b="1" dirty="0">
                  <a:latin typeface="微軟正黑體" pitchFamily="34" charset="-120"/>
                  <a:ea typeface="微軟正黑體" pitchFamily="34" charset="-120"/>
                </a:rPr>
                <a:t>D</a:t>
              </a:r>
              <a:r>
                <a:rPr lang="en-US" altLang="zh-TW" sz="1000" dirty="0">
                  <a:latin typeface="微軟正黑體" pitchFamily="34" charset="-120"/>
                  <a:ea typeface="微軟正黑體" pitchFamily="34" charset="-120"/>
                </a:rPr>
                <a:t>ealer </a:t>
              </a:r>
              <a:r>
                <a:rPr lang="en-US" altLang="zh-TW" sz="1000" b="1" dirty="0">
                  <a:latin typeface="微軟正黑體" pitchFamily="34" charset="-120"/>
                  <a:ea typeface="微軟正黑體" pitchFamily="34" charset="-120"/>
                </a:rPr>
                <a:t>M</a:t>
              </a:r>
              <a:r>
                <a:rPr lang="en-US" altLang="zh-TW" sz="1000" dirty="0">
                  <a:latin typeface="微軟正黑體" pitchFamily="34" charset="-120"/>
                  <a:ea typeface="微軟正黑體" pitchFamily="34" charset="-120"/>
                </a:rPr>
                <a:t>anagement </a:t>
              </a:r>
              <a:r>
                <a:rPr lang="en-US" altLang="zh-TW" sz="1000" b="1" dirty="0">
                  <a:latin typeface="微軟正黑體" pitchFamily="34" charset="-120"/>
                  <a:ea typeface="微軟正黑體" pitchFamily="34" charset="-120"/>
                </a:rPr>
                <a:t>S</a:t>
              </a:r>
              <a:r>
                <a:rPr lang="en-US" altLang="zh-TW" sz="1000" dirty="0">
                  <a:latin typeface="微軟正黑體" pitchFamily="34" charset="-120"/>
                  <a:ea typeface="微軟正黑體" pitchFamily="34" charset="-120"/>
                </a:rPr>
                <a:t>ystem</a:t>
              </a:r>
              <a:endParaRPr lang="zh-TW" altLang="en-US" sz="1000" dirty="0">
                <a:latin typeface="微軟正黑體" pitchFamily="34" charset="-120"/>
                <a:ea typeface="微軟正黑體" pitchFamily="34" charset="-120"/>
              </a:endParaRPr>
            </a:p>
          </p:txBody>
        </p:sp>
        <p:pic>
          <p:nvPicPr>
            <p:cNvPr id="84" name="Picture 4" descr="NISSAN"/>
            <p:cNvPicPr>
              <a:picLocks noChangeAspect="1" noChangeArrowheads="1"/>
            </p:cNvPicPr>
            <p:nvPr/>
          </p:nvPicPr>
          <p:blipFill>
            <a:blip r:embed="rId5" cstate="print"/>
            <a:srcRect/>
            <a:stretch>
              <a:fillRect/>
            </a:stretch>
          </p:blipFill>
          <p:spPr bwMode="auto">
            <a:xfrm>
              <a:off x="5824173" y="5403794"/>
              <a:ext cx="1512168" cy="990812"/>
            </a:xfrm>
            <a:prstGeom prst="rect">
              <a:avLst/>
            </a:prstGeom>
            <a:noFill/>
            <a:ln w="9525">
              <a:noFill/>
              <a:miter lim="800000"/>
              <a:headEnd/>
              <a:tailEnd/>
            </a:ln>
          </p:spPr>
        </p:pic>
      </p:grpSp>
      <p:grpSp>
        <p:nvGrpSpPr>
          <p:cNvPr id="8" name="群組 55"/>
          <p:cNvGrpSpPr/>
          <p:nvPr/>
        </p:nvGrpSpPr>
        <p:grpSpPr>
          <a:xfrm>
            <a:off x="35496" y="3789040"/>
            <a:ext cx="1980000" cy="2659057"/>
            <a:chOff x="35496" y="3789040"/>
            <a:chExt cx="1980000" cy="2659057"/>
          </a:xfrm>
        </p:grpSpPr>
        <p:sp>
          <p:nvSpPr>
            <p:cNvPr id="95" name="矩形 94"/>
            <p:cNvSpPr/>
            <p:nvPr/>
          </p:nvSpPr>
          <p:spPr bwMode="auto">
            <a:xfrm>
              <a:off x="35496" y="3789040"/>
              <a:ext cx="1980000" cy="274418"/>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smtClean="0">
                  <a:latin typeface="微軟正黑體" pitchFamily="34" charset="-120"/>
                  <a:ea typeface="微軟正黑體" pitchFamily="34" charset="-120"/>
                </a:rPr>
                <a:t>Elite sales</a:t>
              </a:r>
              <a:endParaRPr lang="zh-TW" altLang="en-US" sz="1400" dirty="0">
                <a:latin typeface="微軟正黑體" pitchFamily="34" charset="-120"/>
                <a:ea typeface="微軟正黑體" pitchFamily="34" charset="-120"/>
              </a:endParaRPr>
            </a:p>
          </p:txBody>
        </p:sp>
        <p:sp>
          <p:nvSpPr>
            <p:cNvPr id="96" name="矩形 95"/>
            <p:cNvSpPr/>
            <p:nvPr/>
          </p:nvSpPr>
          <p:spPr bwMode="auto">
            <a:xfrm>
              <a:off x="35496" y="4096073"/>
              <a:ext cx="1980000" cy="2352024"/>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pic>
          <p:nvPicPr>
            <p:cNvPr id="94" name="Picture 2"/>
            <p:cNvPicPr>
              <a:picLocks noChangeAspect="1" noChangeArrowheads="1"/>
            </p:cNvPicPr>
            <p:nvPr/>
          </p:nvPicPr>
          <p:blipFill>
            <a:blip r:embed="rId6" cstate="print"/>
            <a:srcRect l="32092" t="2007" r="32118" b="2303"/>
            <a:stretch>
              <a:fillRect/>
            </a:stretch>
          </p:blipFill>
          <p:spPr bwMode="auto">
            <a:xfrm>
              <a:off x="78661" y="4149081"/>
              <a:ext cx="1872000" cy="2220602"/>
            </a:xfrm>
            <a:prstGeom prst="rect">
              <a:avLst/>
            </a:prstGeom>
            <a:noFill/>
            <a:ln w="25400">
              <a:solidFill>
                <a:schemeClr val="bg1"/>
              </a:solidFill>
              <a:miter lim="800000"/>
              <a:headEnd/>
              <a:tailEnd/>
            </a:ln>
          </p:spPr>
        </p:pic>
      </p:grpSp>
      <p:grpSp>
        <p:nvGrpSpPr>
          <p:cNvPr id="9" name="群組 48"/>
          <p:cNvGrpSpPr/>
          <p:nvPr/>
        </p:nvGrpSpPr>
        <p:grpSpPr>
          <a:xfrm>
            <a:off x="7452320" y="5013177"/>
            <a:ext cx="1620184" cy="1440159"/>
            <a:chOff x="7452320" y="5013177"/>
            <a:chExt cx="1620184" cy="1440159"/>
          </a:xfrm>
        </p:grpSpPr>
        <p:sp>
          <p:nvSpPr>
            <p:cNvPr id="124" name="矩形 123"/>
            <p:cNvSpPr/>
            <p:nvPr/>
          </p:nvSpPr>
          <p:spPr bwMode="auto">
            <a:xfrm>
              <a:off x="7452504" y="5013177"/>
              <a:ext cx="1620000" cy="252000"/>
            </a:xfrm>
            <a:prstGeom prst="rect">
              <a:avLst/>
            </a:prstGeom>
            <a:solidFill>
              <a:srgbClr val="0000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defRPr/>
              </a:pPr>
              <a:r>
                <a:rPr lang="en-US" altLang="zh-TW" sz="1000" dirty="0" smtClean="0">
                  <a:latin typeface="微軟正黑體" pitchFamily="34" charset="-120"/>
                  <a:ea typeface="微軟正黑體" pitchFamily="34" charset="-120"/>
                </a:rPr>
                <a:t>Interactive touch panel system</a:t>
              </a:r>
              <a:endParaRPr lang="zh-TW" altLang="en-US" sz="1000" dirty="0" smtClean="0">
                <a:latin typeface="微軟正黑體" pitchFamily="34" charset="-120"/>
                <a:ea typeface="微軟正黑體" pitchFamily="34" charset="-120"/>
              </a:endParaRPr>
            </a:p>
          </p:txBody>
        </p:sp>
        <p:sp>
          <p:nvSpPr>
            <p:cNvPr id="125" name="矩形 124"/>
            <p:cNvSpPr/>
            <p:nvPr/>
          </p:nvSpPr>
          <p:spPr bwMode="auto">
            <a:xfrm>
              <a:off x="7452320" y="5319336"/>
              <a:ext cx="1620000" cy="1134000"/>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pic>
          <p:nvPicPr>
            <p:cNvPr id="123" name="Picture 28"/>
            <p:cNvPicPr>
              <a:picLocks noChangeAspect="1" noChangeArrowheads="1"/>
            </p:cNvPicPr>
            <p:nvPr/>
          </p:nvPicPr>
          <p:blipFill>
            <a:blip r:embed="rId7" cstate="print"/>
            <a:srcRect/>
            <a:stretch>
              <a:fillRect/>
            </a:stretch>
          </p:blipFill>
          <p:spPr bwMode="auto">
            <a:xfrm>
              <a:off x="7452320" y="5373216"/>
              <a:ext cx="1584000" cy="936958"/>
            </a:xfrm>
            <a:prstGeom prst="rect">
              <a:avLst/>
            </a:prstGeom>
            <a:noFill/>
            <a:ln w="9525">
              <a:noFill/>
              <a:miter lim="800000"/>
              <a:headEnd/>
              <a:tailEnd/>
            </a:ln>
          </p:spPr>
        </p:pic>
      </p:grpSp>
      <p:pic>
        <p:nvPicPr>
          <p:cNvPr id="54" name="圖片 53" descr="雙料冠軍.jpg"/>
          <p:cNvPicPr preferRelativeResize="0">
            <a:picLocks/>
          </p:cNvPicPr>
          <p:nvPr/>
        </p:nvPicPr>
        <p:blipFill>
          <a:blip r:embed="rId8" cstate="print"/>
          <a:srcRect t="16272" b="11847"/>
          <a:stretch>
            <a:fillRect/>
          </a:stretch>
        </p:blipFill>
        <p:spPr>
          <a:xfrm>
            <a:off x="72496" y="764704"/>
            <a:ext cx="8964000" cy="2894400"/>
          </a:xfrm>
          <a:prstGeom prst="rect">
            <a:avLst/>
          </a:prstGeom>
          <a:ln>
            <a:noFill/>
          </a:ln>
          <a:effectLst>
            <a:outerShdw blurRad="292100" dist="139700" dir="2700000" algn="tl" rotWithShape="0">
              <a:srgbClr val="333333">
                <a:alpha val="65000"/>
              </a:srgbClr>
            </a:outerShdw>
          </a:effectLst>
        </p:spPr>
      </p:pic>
      <p:grpSp>
        <p:nvGrpSpPr>
          <p:cNvPr id="10" name="群組 56"/>
          <p:cNvGrpSpPr/>
          <p:nvPr/>
        </p:nvGrpSpPr>
        <p:grpSpPr>
          <a:xfrm>
            <a:off x="2087701" y="5013176"/>
            <a:ext cx="1584000" cy="1440160"/>
            <a:chOff x="2087701" y="5013176"/>
            <a:chExt cx="1584000" cy="1440160"/>
          </a:xfrm>
        </p:grpSpPr>
        <p:grpSp>
          <p:nvGrpSpPr>
            <p:cNvPr id="11" name="群組 28"/>
            <p:cNvGrpSpPr>
              <a:grpSpLocks/>
            </p:cNvGrpSpPr>
            <p:nvPr/>
          </p:nvGrpSpPr>
          <p:grpSpPr bwMode="auto">
            <a:xfrm>
              <a:off x="2087701" y="5013176"/>
              <a:ext cx="1584000" cy="1440160"/>
              <a:chOff x="308651" y="4696029"/>
              <a:chExt cx="2023353" cy="1541282"/>
            </a:xfrm>
          </p:grpSpPr>
          <p:sp>
            <p:nvSpPr>
              <p:cNvPr id="78" name="矩形 77"/>
              <p:cNvSpPr/>
              <p:nvPr/>
            </p:nvSpPr>
            <p:spPr>
              <a:xfrm>
                <a:off x="308651" y="4696029"/>
                <a:ext cx="2023353" cy="269694"/>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900"/>
                  </a:lnSpc>
                  <a:defRPr/>
                </a:pPr>
                <a:r>
                  <a:rPr lang="en-US" altLang="zh-TW" sz="1000" dirty="0" smtClean="0">
                    <a:latin typeface="微軟正黑體" pitchFamily="34" charset="-120"/>
                    <a:ea typeface="微軟正黑體" pitchFamily="34" charset="-120"/>
                  </a:rPr>
                  <a:t>Customer  resting area upgrade</a:t>
                </a:r>
                <a:endParaRPr lang="zh-TW" altLang="en-US" sz="1000" dirty="0" smtClean="0">
                  <a:latin typeface="微軟正黑體" pitchFamily="34" charset="-120"/>
                  <a:ea typeface="微軟正黑體" pitchFamily="34" charset="-120"/>
                </a:endParaRPr>
              </a:p>
            </p:txBody>
          </p:sp>
          <p:sp>
            <p:nvSpPr>
              <p:cNvPr id="79" name="矩形 78"/>
              <p:cNvSpPr/>
              <p:nvPr/>
            </p:nvSpPr>
            <p:spPr>
              <a:xfrm>
                <a:off x="323527" y="5004285"/>
                <a:ext cx="1977368" cy="1233026"/>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grpSp>
        <p:pic>
          <p:nvPicPr>
            <p:cNvPr id="100354" name="Picture 2"/>
            <p:cNvPicPr>
              <a:picLocks noChangeAspect="1" noChangeArrowheads="1"/>
            </p:cNvPicPr>
            <p:nvPr/>
          </p:nvPicPr>
          <p:blipFill>
            <a:blip r:embed="rId9" cstate="print"/>
            <a:srcRect/>
            <a:stretch>
              <a:fillRect/>
            </a:stretch>
          </p:blipFill>
          <p:spPr bwMode="auto">
            <a:xfrm>
              <a:off x="2195736" y="5373216"/>
              <a:ext cx="1440000" cy="958568"/>
            </a:xfrm>
            <a:prstGeom prst="rect">
              <a:avLst/>
            </a:prstGeom>
            <a:noFill/>
            <a:ln w="9525">
              <a:noFill/>
              <a:miter lim="800000"/>
              <a:headEnd/>
              <a:tailEnd/>
            </a:ln>
          </p:spPr>
        </p:pic>
      </p:grpSp>
      <p:grpSp>
        <p:nvGrpSpPr>
          <p:cNvPr id="12" name="群組 51"/>
          <p:cNvGrpSpPr/>
          <p:nvPr/>
        </p:nvGrpSpPr>
        <p:grpSpPr>
          <a:xfrm>
            <a:off x="5904152" y="3789040"/>
            <a:ext cx="3168352" cy="1184433"/>
            <a:chOff x="5796136" y="3789040"/>
            <a:chExt cx="3168352" cy="1184433"/>
          </a:xfrm>
        </p:grpSpPr>
        <p:sp>
          <p:nvSpPr>
            <p:cNvPr id="111" name="矩形 110"/>
            <p:cNvSpPr/>
            <p:nvPr/>
          </p:nvSpPr>
          <p:spPr bwMode="auto">
            <a:xfrm>
              <a:off x="5796136" y="3789040"/>
              <a:ext cx="3168000" cy="25200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400" dirty="0" smtClean="0">
                  <a:latin typeface="微軟正黑體" pitchFamily="34" charset="-120"/>
                  <a:ea typeface="微軟正黑體" pitchFamily="34" charset="-120"/>
                </a:rPr>
                <a:t>NISSAN</a:t>
              </a:r>
              <a:r>
                <a:rPr lang="zh-TW" altLang="en-US" sz="1400" dirty="0" smtClean="0">
                  <a:latin typeface="微軟正黑體" pitchFamily="34" charset="-120"/>
                  <a:ea typeface="微軟正黑體" pitchFamily="34" charset="-120"/>
                </a:rPr>
                <a:t> </a:t>
              </a:r>
              <a:r>
                <a:rPr lang="en-US" altLang="zh-TW" sz="1400" dirty="0" smtClean="0">
                  <a:latin typeface="微軟正黑體" pitchFamily="34" charset="-120"/>
                  <a:ea typeface="微軟正黑體" pitchFamily="34" charset="-120"/>
                </a:rPr>
                <a:t>PAD</a:t>
              </a:r>
              <a:endParaRPr lang="zh-TW" altLang="en-US" sz="1400" dirty="0">
                <a:latin typeface="微軟正黑體" pitchFamily="34" charset="-120"/>
                <a:ea typeface="微軟正黑體" pitchFamily="34" charset="-120"/>
              </a:endParaRPr>
            </a:p>
          </p:txBody>
        </p:sp>
        <p:sp>
          <p:nvSpPr>
            <p:cNvPr id="112" name="矩形 111"/>
            <p:cNvSpPr/>
            <p:nvPr/>
          </p:nvSpPr>
          <p:spPr bwMode="auto">
            <a:xfrm>
              <a:off x="5796136" y="4077073"/>
              <a:ext cx="3168352" cy="896400"/>
            </a:xfrm>
            <a:prstGeom prst="rect">
              <a:avLst/>
            </a:prstGeom>
            <a:solidFill>
              <a:schemeClr val="bg1"/>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pic>
          <p:nvPicPr>
            <p:cNvPr id="50" name="Picture 2" descr="C:\Users\520419\Dropbox\YNM-PC2\相片 2015-4-8 上午10 19 36.jpg"/>
            <p:cNvPicPr>
              <a:picLocks noChangeAspect="1" noChangeArrowheads="1"/>
            </p:cNvPicPr>
            <p:nvPr/>
          </p:nvPicPr>
          <p:blipFill>
            <a:blip r:embed="rId10" cstate="print"/>
            <a:srcRect t="16881"/>
            <a:stretch>
              <a:fillRect/>
            </a:stretch>
          </p:blipFill>
          <p:spPr bwMode="auto">
            <a:xfrm>
              <a:off x="7524328" y="4113168"/>
              <a:ext cx="1339418" cy="828000"/>
            </a:xfrm>
            <a:prstGeom prst="rect">
              <a:avLst/>
            </a:prstGeom>
            <a:noFill/>
            <a:ln w="9525">
              <a:noFill/>
              <a:miter lim="800000"/>
              <a:headEnd/>
              <a:tailEnd/>
            </a:ln>
          </p:spPr>
        </p:pic>
        <p:pic>
          <p:nvPicPr>
            <p:cNvPr id="44" name="Picture 2" descr="D:\YNM\IOS報告\apple業代示意圖\IMG_1534.JPG"/>
            <p:cNvPicPr>
              <a:picLocks noChangeAspect="1" noChangeArrowheads="1"/>
            </p:cNvPicPr>
            <p:nvPr/>
          </p:nvPicPr>
          <p:blipFill>
            <a:blip r:embed="rId11" cstate="print"/>
            <a:srcRect/>
            <a:stretch>
              <a:fillRect/>
            </a:stretch>
          </p:blipFill>
          <p:spPr bwMode="auto">
            <a:xfrm>
              <a:off x="5940152" y="4113169"/>
              <a:ext cx="1368152" cy="807287"/>
            </a:xfrm>
            <a:prstGeom prst="rect">
              <a:avLst/>
            </a:prstGeom>
            <a:noFill/>
            <a:ln w="9525">
              <a:noFill/>
              <a:miter lim="800000"/>
              <a:headEnd/>
              <a:tailEnd/>
            </a:ln>
          </p:spPr>
        </p:pic>
      </p:grpSp>
      <p:pic>
        <p:nvPicPr>
          <p:cNvPr id="45" name="圖片 44" descr="雙料冠軍.jpg"/>
          <p:cNvPicPr preferRelativeResize="0">
            <a:picLocks/>
          </p:cNvPicPr>
          <p:nvPr/>
        </p:nvPicPr>
        <p:blipFill>
          <a:blip r:embed="rId8" cstate="print"/>
          <a:srcRect l="69522" t="39809" r="6659" b="35653"/>
          <a:stretch>
            <a:fillRect/>
          </a:stretch>
        </p:blipFill>
        <p:spPr>
          <a:xfrm>
            <a:off x="6156176" y="1484784"/>
            <a:ext cx="2448000" cy="1296000"/>
          </a:xfrm>
          <a:prstGeom prst="rect">
            <a:avLst/>
          </a:prstGeom>
          <a:ln>
            <a:noFill/>
          </a:ln>
          <a:effectLst>
            <a:softEdge rad="112500"/>
          </a:effectLst>
        </p:spPr>
      </p:pic>
      <p:pic>
        <p:nvPicPr>
          <p:cNvPr id="46" name="圖片 45" descr="雙料冠軍.jpg"/>
          <p:cNvPicPr preferRelativeResize="0">
            <a:picLocks/>
          </p:cNvPicPr>
          <p:nvPr/>
        </p:nvPicPr>
        <p:blipFill>
          <a:blip r:embed="rId8" cstate="print"/>
          <a:srcRect l="5920" t="39311" r="71587" b="33864"/>
          <a:stretch>
            <a:fillRect/>
          </a:stretch>
        </p:blipFill>
        <p:spPr>
          <a:xfrm>
            <a:off x="323800" y="1484784"/>
            <a:ext cx="2448000" cy="1296000"/>
          </a:xfrm>
          <a:prstGeom prst="rect">
            <a:avLst/>
          </a:prstGeom>
          <a:ln>
            <a:noFill/>
          </a:ln>
          <a:effectLst>
            <a:softEdge rad="112500"/>
          </a:effectLst>
        </p:spPr>
      </p:pic>
      <p:sp>
        <p:nvSpPr>
          <p:cNvPr id="47" name="文字方塊 28"/>
          <p:cNvSpPr txBox="1">
            <a:spLocks noChangeArrowheads="1"/>
          </p:cNvSpPr>
          <p:nvPr/>
        </p:nvSpPr>
        <p:spPr bwMode="auto">
          <a:xfrm>
            <a:off x="0" y="-27384"/>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Strengthening Service Competitiveness </a:t>
            </a:r>
            <a:endParaRPr lang="zh-TW" altLang="en-US"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descr="Y:\YN-D0000(BPF.事業企劃暨財務部)\YN-D0G00\科內資料交換區\股東大會\2014年\營業報告書 &amp; 總經理致詞稿\創新\左下圖一.jpg"/>
          <p:cNvPicPr>
            <a:picLocks noChangeAspect="1" noChangeArrowheads="1"/>
          </p:cNvPicPr>
          <p:nvPr/>
        </p:nvPicPr>
        <p:blipFill>
          <a:blip r:embed="rId2" cstate="print">
            <a:duotone>
              <a:schemeClr val="accent3">
                <a:shade val="45000"/>
                <a:satMod val="135000"/>
              </a:schemeClr>
              <a:prstClr val="white"/>
            </a:duotone>
          </a:blip>
          <a:srcRect b="8839"/>
          <a:stretch>
            <a:fillRect/>
          </a:stretch>
        </p:blipFill>
        <p:spPr bwMode="auto">
          <a:xfrm>
            <a:off x="2483768" y="4869160"/>
            <a:ext cx="2431653" cy="1485309"/>
          </a:xfrm>
          <a:prstGeom prst="rect">
            <a:avLst/>
          </a:prstGeom>
          <a:solidFill>
            <a:srgbClr val="FFFFFF">
              <a:shade val="85000"/>
            </a:srgbClr>
          </a:solidFill>
          <a:ln w="57150" cap="sq">
            <a:solidFill>
              <a:srgbClr val="FFFFFF"/>
            </a:solidFill>
            <a:miter lim="800000"/>
          </a:ln>
          <a:effectLst/>
        </p:spPr>
      </p:pic>
      <p:grpSp>
        <p:nvGrpSpPr>
          <p:cNvPr id="2" name="群組 42"/>
          <p:cNvGrpSpPr>
            <a:grpSpLocks/>
          </p:cNvGrpSpPr>
          <p:nvPr/>
        </p:nvGrpSpPr>
        <p:grpSpPr bwMode="auto">
          <a:xfrm>
            <a:off x="6876256" y="764706"/>
            <a:ext cx="2016224" cy="3384377"/>
            <a:chOff x="1262266" y="4880182"/>
            <a:chExt cx="1460259" cy="1214454"/>
          </a:xfrm>
        </p:grpSpPr>
        <p:sp>
          <p:nvSpPr>
            <p:cNvPr id="28" name="矩形 27"/>
            <p:cNvSpPr/>
            <p:nvPr/>
          </p:nvSpPr>
          <p:spPr>
            <a:xfrm>
              <a:off x="1262266" y="4880182"/>
              <a:ext cx="1460259" cy="206693"/>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TW" sz="1800" dirty="0" smtClean="0">
                  <a:latin typeface="微軟正黑體" pitchFamily="34" charset="-120"/>
                  <a:ea typeface="微軟正黑體" pitchFamily="34" charset="-120"/>
                </a:rPr>
                <a:t>ISO-14001</a:t>
              </a:r>
            </a:p>
            <a:p>
              <a:pPr algn="ctr"/>
              <a:r>
                <a:rPr lang="en-US" altLang="zh-TW" sz="1800" dirty="0" smtClean="0">
                  <a:latin typeface="微軟正黑體" pitchFamily="34" charset="-120"/>
                  <a:ea typeface="微軟正黑體" pitchFamily="34" charset="-120"/>
                </a:rPr>
                <a:t>Certification</a:t>
              </a:r>
              <a:endParaRPr lang="zh-TW" altLang="en-US" sz="1800" dirty="0" smtClean="0">
                <a:latin typeface="微軟正黑體" pitchFamily="34" charset="-120"/>
                <a:ea typeface="微軟正黑體" pitchFamily="34" charset="-120"/>
              </a:endParaRPr>
            </a:p>
          </p:txBody>
        </p:sp>
        <p:sp>
          <p:nvSpPr>
            <p:cNvPr id="31" name="矩形 30"/>
            <p:cNvSpPr/>
            <p:nvPr/>
          </p:nvSpPr>
          <p:spPr>
            <a:xfrm>
              <a:off x="1262266" y="5112737"/>
              <a:ext cx="1460259" cy="981899"/>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grpSp>
      <p:grpSp>
        <p:nvGrpSpPr>
          <p:cNvPr id="3" name="群組 42"/>
          <p:cNvGrpSpPr>
            <a:grpSpLocks/>
          </p:cNvGrpSpPr>
          <p:nvPr/>
        </p:nvGrpSpPr>
        <p:grpSpPr bwMode="auto">
          <a:xfrm>
            <a:off x="2411760" y="4221135"/>
            <a:ext cx="6485050" cy="2221107"/>
            <a:chOff x="636252" y="4840885"/>
            <a:chExt cx="1669428" cy="892371"/>
          </a:xfrm>
        </p:grpSpPr>
        <p:sp>
          <p:nvSpPr>
            <p:cNvPr id="47" name="矩形 46"/>
            <p:cNvSpPr/>
            <p:nvPr/>
          </p:nvSpPr>
          <p:spPr>
            <a:xfrm>
              <a:off x="636252" y="4840885"/>
              <a:ext cx="1669428" cy="202491"/>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b="1" dirty="0" smtClean="0">
                  <a:latin typeface="微軟正黑體" pitchFamily="34" charset="-120"/>
                  <a:ea typeface="微軟正黑體" pitchFamily="34" charset="-120"/>
                </a:rPr>
                <a:t>Automobile Design Contest for College Students </a:t>
              </a:r>
              <a:endParaRPr lang="zh-TW" altLang="en-US" sz="1800" b="1" dirty="0">
                <a:latin typeface="微軟正黑體" pitchFamily="34" charset="-120"/>
                <a:ea typeface="微軟正黑體" pitchFamily="34" charset="-120"/>
              </a:endParaRPr>
            </a:p>
          </p:txBody>
        </p:sp>
        <p:sp>
          <p:nvSpPr>
            <p:cNvPr id="48" name="矩形 47"/>
            <p:cNvSpPr/>
            <p:nvPr/>
          </p:nvSpPr>
          <p:spPr>
            <a:xfrm>
              <a:off x="636252" y="5072311"/>
              <a:ext cx="1666988" cy="660945"/>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grpSp>
      <p:grpSp>
        <p:nvGrpSpPr>
          <p:cNvPr id="4" name="群組 53"/>
          <p:cNvGrpSpPr/>
          <p:nvPr/>
        </p:nvGrpSpPr>
        <p:grpSpPr>
          <a:xfrm>
            <a:off x="2051720" y="764769"/>
            <a:ext cx="4907360" cy="3384311"/>
            <a:chOff x="4236640" y="620753"/>
            <a:chExt cx="4907360" cy="3384311"/>
          </a:xfrm>
        </p:grpSpPr>
        <p:grpSp>
          <p:nvGrpSpPr>
            <p:cNvPr id="5" name="群組 49"/>
            <p:cNvGrpSpPr/>
            <p:nvPr/>
          </p:nvGrpSpPr>
          <p:grpSpPr>
            <a:xfrm>
              <a:off x="4236640" y="1124744"/>
              <a:ext cx="4907360" cy="2880320"/>
              <a:chOff x="4236640" y="1124744"/>
              <a:chExt cx="4907360" cy="2880320"/>
            </a:xfrm>
          </p:grpSpPr>
          <p:graphicFrame>
            <p:nvGraphicFramePr>
              <p:cNvPr id="30" name="資料庫圖表 29"/>
              <p:cNvGraphicFramePr/>
              <p:nvPr/>
            </p:nvGraphicFramePr>
            <p:xfrm>
              <a:off x="4236640" y="1124744"/>
              <a:ext cx="4907360" cy="288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群組 30"/>
              <p:cNvGrpSpPr>
                <a:grpSpLocks/>
              </p:cNvGrpSpPr>
              <p:nvPr/>
            </p:nvGrpSpPr>
            <p:grpSpPr bwMode="auto">
              <a:xfrm>
                <a:off x="5316214" y="1700808"/>
                <a:ext cx="2736850" cy="2159000"/>
                <a:chOff x="3343595" y="2179290"/>
                <a:chExt cx="3073842" cy="2536403"/>
              </a:xfrm>
            </p:grpSpPr>
            <p:pic>
              <p:nvPicPr>
                <p:cNvPr id="32" name="圖片 31" descr="CSR.jpg"/>
                <p:cNvPicPr>
                  <a:picLocks noChangeAspect="1"/>
                </p:cNvPicPr>
                <p:nvPr/>
              </p:nvPicPr>
              <p:blipFill>
                <a:blip r:embed="rId8" cstate="print">
                  <a:lum bright="-10000"/>
                </a:blip>
                <a:stretch>
                  <a:fillRect/>
                </a:stretch>
              </p:blipFill>
              <p:spPr>
                <a:xfrm>
                  <a:off x="3343595" y="2179290"/>
                  <a:ext cx="3073842" cy="2536403"/>
                </a:xfrm>
                <a:prstGeom prst="ellipse">
                  <a:avLst/>
                </a:prstGeom>
                <a:ln>
                  <a:noFill/>
                </a:ln>
                <a:effectLst>
                  <a:softEdge rad="317500"/>
                </a:effectLst>
              </p:spPr>
            </p:pic>
            <p:sp>
              <p:nvSpPr>
                <p:cNvPr id="33" name="文字方塊 32"/>
                <p:cNvSpPr txBox="1"/>
                <p:nvPr/>
              </p:nvSpPr>
              <p:spPr>
                <a:xfrm>
                  <a:off x="3897965" y="3147359"/>
                  <a:ext cx="1932171" cy="470051"/>
                </a:xfrm>
                <a:prstGeom prst="rect">
                  <a:avLst/>
                </a:prstGeom>
                <a:noFill/>
              </p:spPr>
              <p:txBody>
                <a:bodyPr wrap="none">
                  <a:spAutoFit/>
                </a:bodyPr>
                <a:lstStyle/>
                <a:p>
                  <a:pPr algn="ctr">
                    <a:defRPr/>
                  </a:pPr>
                  <a:r>
                    <a:rPr lang="en-US" altLang="zh-TW" sz="2000" b="1" dirty="0" smtClean="0">
                      <a:solidFill>
                        <a:schemeClr val="accent3"/>
                      </a:solidFill>
                      <a:latin typeface="微軟正黑體" pitchFamily="34" charset="-120"/>
                      <a:ea typeface="微軟正黑體" pitchFamily="34" charset="-120"/>
                    </a:rPr>
                    <a:t>CSR  POLICY</a:t>
                  </a:r>
                  <a:endParaRPr lang="en-US" altLang="zh-TW" sz="2200" b="1" dirty="0">
                    <a:solidFill>
                      <a:schemeClr val="accent3"/>
                    </a:solidFill>
                  </a:endParaRPr>
                </a:p>
              </p:txBody>
            </p:sp>
          </p:grpSp>
        </p:grpSp>
        <p:grpSp>
          <p:nvGrpSpPr>
            <p:cNvPr id="7" name="群組 42"/>
            <p:cNvGrpSpPr>
              <a:grpSpLocks/>
            </p:cNvGrpSpPr>
            <p:nvPr/>
          </p:nvGrpSpPr>
          <p:grpSpPr bwMode="auto">
            <a:xfrm>
              <a:off x="4596680" y="620753"/>
              <a:ext cx="4319999" cy="3384308"/>
              <a:chOff x="398334" y="4703249"/>
              <a:chExt cx="1915637" cy="1030007"/>
            </a:xfrm>
          </p:grpSpPr>
          <p:sp>
            <p:nvSpPr>
              <p:cNvPr id="52" name="矩形 51"/>
              <p:cNvSpPr/>
              <p:nvPr/>
            </p:nvSpPr>
            <p:spPr>
              <a:xfrm>
                <a:off x="398334" y="4703249"/>
                <a:ext cx="1915637" cy="175304"/>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800" b="1" dirty="0" smtClean="0">
                    <a:latin typeface="微軟正黑體" pitchFamily="34" charset="-120"/>
                    <a:ea typeface="微軟正黑體" pitchFamily="34" charset="-120"/>
                  </a:rPr>
                  <a:t>CSR POLICY</a:t>
                </a:r>
                <a:endParaRPr lang="zh-TW" altLang="en-US" sz="1800" b="1" dirty="0">
                  <a:latin typeface="微軟正黑體" pitchFamily="34" charset="-120"/>
                  <a:ea typeface="微軟正黑體" pitchFamily="34" charset="-120"/>
                </a:endParaRPr>
              </a:p>
            </p:txBody>
          </p:sp>
          <p:sp>
            <p:nvSpPr>
              <p:cNvPr id="53" name="矩形 52"/>
              <p:cNvSpPr/>
              <p:nvPr/>
            </p:nvSpPr>
            <p:spPr>
              <a:xfrm>
                <a:off x="398334" y="4900468"/>
                <a:ext cx="1904906" cy="832788"/>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grpSp>
      </p:grpSp>
      <p:pic>
        <p:nvPicPr>
          <p:cNvPr id="40964" name="Picture 4" descr="Crossover 跨越未來"/>
          <p:cNvPicPr>
            <a:picLocks noChangeAspect="1" noChangeArrowheads="1"/>
          </p:cNvPicPr>
          <p:nvPr/>
        </p:nvPicPr>
        <p:blipFill>
          <a:blip r:embed="rId9" cstate="print"/>
          <a:srcRect l="46673" r="1986"/>
          <a:stretch>
            <a:fillRect/>
          </a:stretch>
        </p:blipFill>
        <p:spPr bwMode="auto">
          <a:xfrm>
            <a:off x="6516216" y="4570088"/>
            <a:ext cx="2376264" cy="2027264"/>
          </a:xfrm>
          <a:prstGeom prst="rect">
            <a:avLst/>
          </a:prstGeom>
          <a:noFill/>
        </p:spPr>
      </p:pic>
      <p:pic>
        <p:nvPicPr>
          <p:cNvPr id="40965" name="Picture 5"/>
          <p:cNvPicPr>
            <a:picLocks noChangeAspect="1" noChangeArrowheads="1"/>
          </p:cNvPicPr>
          <p:nvPr/>
        </p:nvPicPr>
        <p:blipFill>
          <a:blip r:embed="rId10" cstate="print"/>
          <a:srcRect l="8967"/>
          <a:stretch>
            <a:fillRect/>
          </a:stretch>
        </p:blipFill>
        <p:spPr bwMode="auto">
          <a:xfrm>
            <a:off x="7020272" y="1484784"/>
            <a:ext cx="1860567" cy="2592288"/>
          </a:xfrm>
          <a:prstGeom prst="rect">
            <a:avLst/>
          </a:prstGeom>
          <a:noFill/>
          <a:ln w="9525">
            <a:noFill/>
            <a:miter lim="800000"/>
            <a:headEnd/>
            <a:tailEnd/>
          </a:ln>
        </p:spPr>
      </p:pic>
      <p:grpSp>
        <p:nvGrpSpPr>
          <p:cNvPr id="8" name="群組 41"/>
          <p:cNvGrpSpPr/>
          <p:nvPr/>
        </p:nvGrpSpPr>
        <p:grpSpPr>
          <a:xfrm>
            <a:off x="179512" y="764703"/>
            <a:ext cx="2124000" cy="5688631"/>
            <a:chOff x="107504" y="764703"/>
            <a:chExt cx="2124000" cy="5688631"/>
          </a:xfrm>
        </p:grpSpPr>
        <p:grpSp>
          <p:nvGrpSpPr>
            <p:cNvPr id="9" name="群組 42"/>
            <p:cNvGrpSpPr>
              <a:grpSpLocks/>
            </p:cNvGrpSpPr>
            <p:nvPr/>
          </p:nvGrpSpPr>
          <p:grpSpPr bwMode="auto">
            <a:xfrm>
              <a:off x="107504" y="764703"/>
              <a:ext cx="2124000" cy="5688631"/>
              <a:chOff x="316970" y="5034832"/>
              <a:chExt cx="1836781" cy="747989"/>
            </a:xfrm>
          </p:grpSpPr>
          <p:sp>
            <p:nvSpPr>
              <p:cNvPr id="25" name="矩形 24"/>
              <p:cNvSpPr/>
              <p:nvPr/>
            </p:nvSpPr>
            <p:spPr>
              <a:xfrm>
                <a:off x="316970" y="5034832"/>
                <a:ext cx="1836781" cy="75737"/>
              </a:xfrm>
              <a:prstGeom prst="rect">
                <a:avLst/>
              </a:prstGeom>
              <a:solidFill>
                <a:srgbClr val="0000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400"/>
                  </a:lnSpc>
                  <a:defRPr/>
                </a:pPr>
                <a:r>
                  <a:rPr lang="en-US" altLang="zh-TW" sz="1400" b="1" dirty="0" smtClean="0">
                    <a:latin typeface="微軟正黑體" pitchFamily="34" charset="-120"/>
                    <a:ea typeface="微軟正黑體" pitchFamily="34" charset="-120"/>
                  </a:rPr>
                  <a:t>Environmental Education from Childhood</a:t>
                </a:r>
                <a:endParaRPr lang="zh-TW" altLang="en-US" sz="1400" b="1" dirty="0">
                  <a:latin typeface="微軟正黑體" pitchFamily="34" charset="-120"/>
                  <a:ea typeface="微軟正黑體" pitchFamily="34" charset="-120"/>
                </a:endParaRPr>
              </a:p>
            </p:txBody>
          </p:sp>
          <p:sp>
            <p:nvSpPr>
              <p:cNvPr id="26" name="矩形 25"/>
              <p:cNvSpPr/>
              <p:nvPr/>
            </p:nvSpPr>
            <p:spPr>
              <a:xfrm>
                <a:off x="323528" y="5120046"/>
                <a:ext cx="1809380" cy="662775"/>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200">
                  <a:latin typeface="微軟正黑體" pitchFamily="34" charset="-120"/>
                  <a:ea typeface="微軟正黑體" pitchFamily="34" charset="-120"/>
                </a:endParaRPr>
              </a:p>
            </p:txBody>
          </p:sp>
        </p:grpSp>
        <p:pic>
          <p:nvPicPr>
            <p:cNvPr id="36" name="圖片 17" descr="DSC_1923.jpg"/>
            <p:cNvPicPr>
              <a:picLocks noChangeAspect="1"/>
            </p:cNvPicPr>
            <p:nvPr/>
          </p:nvPicPr>
          <p:blipFill>
            <a:blip r:embed="rId11" cstate="print"/>
            <a:srcRect/>
            <a:stretch>
              <a:fillRect/>
            </a:stretch>
          </p:blipFill>
          <p:spPr bwMode="auto">
            <a:xfrm>
              <a:off x="215752" y="5201364"/>
              <a:ext cx="1872000" cy="1179964"/>
            </a:xfrm>
            <a:prstGeom prst="rect">
              <a:avLst/>
            </a:prstGeom>
            <a:noFill/>
            <a:ln w="9525">
              <a:noFill/>
              <a:miter lim="800000"/>
              <a:headEnd/>
              <a:tailEnd/>
            </a:ln>
          </p:spPr>
        </p:pic>
        <p:pic>
          <p:nvPicPr>
            <p:cNvPr id="1026" name="Picture 2" descr="C:\Users\520498\Desktop\大自然嬉遊記2015.jpg"/>
            <p:cNvPicPr>
              <a:picLocks noChangeAspect="1" noChangeArrowheads="1"/>
            </p:cNvPicPr>
            <p:nvPr/>
          </p:nvPicPr>
          <p:blipFill>
            <a:blip r:embed="rId12" cstate="print"/>
            <a:srcRect b="-1461"/>
            <a:stretch>
              <a:fillRect/>
            </a:stretch>
          </p:blipFill>
          <p:spPr bwMode="auto">
            <a:xfrm>
              <a:off x="215752" y="1484784"/>
              <a:ext cx="1872000" cy="2629857"/>
            </a:xfrm>
            <a:prstGeom prst="rect">
              <a:avLst/>
            </a:prstGeom>
            <a:noFill/>
          </p:spPr>
        </p:pic>
        <p:pic>
          <p:nvPicPr>
            <p:cNvPr id="41" name="圖片 23" descr="DSC_1542.jpg"/>
            <p:cNvPicPr>
              <a:picLocks noChangeAspect="1"/>
            </p:cNvPicPr>
            <p:nvPr/>
          </p:nvPicPr>
          <p:blipFill>
            <a:blip r:embed="rId13" cstate="print"/>
            <a:srcRect/>
            <a:stretch>
              <a:fillRect/>
            </a:stretch>
          </p:blipFill>
          <p:spPr bwMode="auto">
            <a:xfrm>
              <a:off x="215752" y="3906759"/>
              <a:ext cx="1872208" cy="1250433"/>
            </a:xfrm>
            <a:prstGeom prst="rect">
              <a:avLst/>
            </a:prstGeom>
            <a:noFill/>
            <a:ln w="9525">
              <a:noFill/>
              <a:miter lim="800000"/>
              <a:headEnd/>
              <a:tailEnd/>
            </a:ln>
          </p:spPr>
        </p:pic>
      </p:grpSp>
      <p:pic>
        <p:nvPicPr>
          <p:cNvPr id="29" name="Picture 4" descr="Crossover 跨越未來"/>
          <p:cNvPicPr>
            <a:picLocks noChangeAspect="1" noChangeArrowheads="1"/>
          </p:cNvPicPr>
          <p:nvPr/>
        </p:nvPicPr>
        <p:blipFill>
          <a:blip r:embed="rId9" cstate="print"/>
          <a:srcRect r="53327" b="49037"/>
          <a:stretch>
            <a:fillRect/>
          </a:stretch>
        </p:blipFill>
        <p:spPr bwMode="auto">
          <a:xfrm>
            <a:off x="3779912" y="4653136"/>
            <a:ext cx="3312368" cy="1584176"/>
          </a:xfrm>
          <a:prstGeom prst="rect">
            <a:avLst/>
          </a:prstGeom>
          <a:noFill/>
        </p:spPr>
      </p:pic>
      <p:sp>
        <p:nvSpPr>
          <p:cNvPr id="34" name="文字方塊 28"/>
          <p:cNvSpPr txBox="1">
            <a:spLocks noChangeArrowheads="1"/>
          </p:cNvSpPr>
          <p:nvPr/>
        </p:nvSpPr>
        <p:spPr bwMode="auto">
          <a:xfrm>
            <a:off x="0" y="-27384"/>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Corporate Social Responsibility</a:t>
            </a:r>
            <a:endParaRPr lang="zh-TW" altLang="en-US"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0" y="1557338"/>
            <a:ext cx="5013325" cy="217805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p:cNvSpPr/>
          <p:nvPr/>
        </p:nvSpPr>
        <p:spPr>
          <a:xfrm>
            <a:off x="8748713" y="1557338"/>
            <a:ext cx="395287" cy="215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矩形 16"/>
          <p:cNvSpPr/>
          <p:nvPr/>
        </p:nvSpPr>
        <p:spPr>
          <a:xfrm>
            <a:off x="0" y="3789363"/>
            <a:ext cx="9144000" cy="1428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3" name="AutoShape 6"/>
          <p:cNvSpPr>
            <a:spLocks noChangeArrowheads="1"/>
          </p:cNvSpPr>
          <p:nvPr/>
        </p:nvSpPr>
        <p:spPr bwMode="gray">
          <a:xfrm>
            <a:off x="179388" y="1700213"/>
            <a:ext cx="754062" cy="806450"/>
          </a:xfrm>
          <a:prstGeom prst="roundRect">
            <a:avLst>
              <a:gd name="adj" fmla="val 0"/>
            </a:avLst>
          </a:prstGeom>
          <a:solidFill>
            <a:srgbClr val="C00000"/>
          </a:solidFill>
          <a:ln w="57150">
            <a:solidFill>
              <a:schemeClr val="bg1"/>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5400" b="1" dirty="0">
                <a:solidFill>
                  <a:schemeClr val="bg1"/>
                </a:solidFill>
                <a:latin typeface="微軟正黑體" pitchFamily="34" charset="-120"/>
                <a:ea typeface="微軟正黑體" pitchFamily="34" charset="-120"/>
              </a:rPr>
              <a:t>4</a:t>
            </a:r>
            <a:endParaRPr lang="zh-TW" altLang="en-US" sz="5400" b="1" dirty="0">
              <a:solidFill>
                <a:schemeClr val="bg1"/>
              </a:solidFill>
              <a:latin typeface="微軟正黑體" pitchFamily="34" charset="-120"/>
              <a:ea typeface="微軟正黑體" pitchFamily="34" charset="-120"/>
            </a:endParaRPr>
          </a:p>
        </p:txBody>
      </p:sp>
      <p:pic>
        <p:nvPicPr>
          <p:cNvPr id="25606" name="Picture 12" descr="http://img.autonet.com.tw/news/img/2013/12/bb31203911.jpg"/>
          <p:cNvPicPr>
            <a:picLocks noChangeAspect="1" noChangeArrowheads="1"/>
          </p:cNvPicPr>
          <p:nvPr/>
        </p:nvPicPr>
        <p:blipFill>
          <a:blip r:embed="rId2" cstate="print"/>
          <a:srcRect r="89" b="-21"/>
          <a:stretch>
            <a:fillRect/>
          </a:stretch>
        </p:blipFill>
        <p:spPr bwMode="auto">
          <a:xfrm>
            <a:off x="5076825" y="1557338"/>
            <a:ext cx="3584575" cy="2159000"/>
          </a:xfrm>
          <a:prstGeom prst="rect">
            <a:avLst/>
          </a:prstGeom>
          <a:noFill/>
          <a:ln w="9525">
            <a:noFill/>
            <a:miter lim="800000"/>
            <a:headEnd/>
            <a:tailEnd/>
          </a:ln>
        </p:spPr>
      </p:pic>
      <p:sp>
        <p:nvSpPr>
          <p:cNvPr id="25607" name="矩形 15"/>
          <p:cNvSpPr>
            <a:spLocks noChangeArrowheads="1"/>
          </p:cNvSpPr>
          <p:nvPr/>
        </p:nvSpPr>
        <p:spPr bwMode="auto">
          <a:xfrm>
            <a:off x="971550" y="2060575"/>
            <a:ext cx="4032250" cy="1200150"/>
          </a:xfrm>
          <a:prstGeom prst="rect">
            <a:avLst/>
          </a:prstGeom>
          <a:noFill/>
          <a:ln w="9525">
            <a:noFill/>
            <a:miter lim="800000"/>
            <a:headEnd/>
            <a:tailEnd/>
          </a:ln>
        </p:spPr>
        <p:txBody>
          <a:bodyPr>
            <a:spAutoFit/>
          </a:bodyPr>
          <a:lstStyle/>
          <a:p>
            <a:pPr algn="ctr"/>
            <a:r>
              <a:rPr lang="en-US" altLang="zh-TW" sz="3600" b="1">
                <a:solidFill>
                  <a:schemeClr val="bg1"/>
                </a:solidFill>
                <a:latin typeface="微軟正黑體" pitchFamily="34" charset="-120"/>
                <a:ea typeface="微軟正黑體" pitchFamily="34" charset="-120"/>
              </a:rPr>
              <a:t>Cross-strait Market Forecast</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36512" y="620688"/>
            <a:ext cx="9647684" cy="3218874"/>
            <a:chOff x="-36512" y="1486825"/>
            <a:chExt cx="9647684" cy="3218874"/>
          </a:xfrm>
        </p:grpSpPr>
        <p:pic>
          <p:nvPicPr>
            <p:cNvPr id="14" name="Picture 6"/>
            <p:cNvPicPr>
              <a:picLocks noChangeAspect="1" noChangeArrowheads="1"/>
            </p:cNvPicPr>
            <p:nvPr/>
          </p:nvPicPr>
          <p:blipFill>
            <a:blip r:embed="rId2" cstate="print"/>
            <a:srcRect/>
            <a:stretch>
              <a:fillRect/>
            </a:stretch>
          </p:blipFill>
          <p:spPr bwMode="auto">
            <a:xfrm>
              <a:off x="-36512" y="1486825"/>
              <a:ext cx="9647684" cy="3115789"/>
            </a:xfrm>
            <a:prstGeom prst="rect">
              <a:avLst/>
            </a:prstGeom>
            <a:noFill/>
            <a:ln w="9525">
              <a:noFill/>
              <a:miter lim="800000"/>
              <a:headEnd/>
              <a:tailEnd/>
            </a:ln>
            <a:effectLst/>
          </p:spPr>
        </p:pic>
        <p:sp>
          <p:nvSpPr>
            <p:cNvPr id="15" name="文字方塊 7"/>
            <p:cNvSpPr txBox="1">
              <a:spLocks noChangeArrowheads="1"/>
            </p:cNvSpPr>
            <p:nvPr/>
          </p:nvSpPr>
          <p:spPr bwMode="auto">
            <a:xfrm>
              <a:off x="7812360" y="2062889"/>
              <a:ext cx="935038" cy="368300"/>
            </a:xfrm>
            <a:prstGeom prst="rect">
              <a:avLst/>
            </a:prstGeom>
            <a:noFill/>
            <a:ln w="9525">
              <a:noFill/>
              <a:miter lim="800000"/>
              <a:headEnd/>
              <a:tailEnd/>
            </a:ln>
          </p:spPr>
          <p:txBody>
            <a:bodyPr>
              <a:spAutoFit/>
            </a:bodyPr>
            <a:lstStyle/>
            <a:p>
              <a:r>
                <a:rPr lang="en-US" altLang="zh-TW" sz="1800" b="1" dirty="0" smtClean="0">
                  <a:solidFill>
                    <a:srgbClr val="0000FF"/>
                  </a:solidFill>
                </a:rPr>
                <a:t>(41.0)</a:t>
              </a:r>
              <a:endParaRPr lang="zh-TW" altLang="en-US" sz="1800" b="1" dirty="0">
                <a:solidFill>
                  <a:srgbClr val="0000FF"/>
                </a:solidFill>
              </a:endParaRPr>
            </a:p>
          </p:txBody>
        </p:sp>
        <p:sp>
          <p:nvSpPr>
            <p:cNvPr id="16" name="文字方塊 15"/>
            <p:cNvSpPr txBox="1"/>
            <p:nvPr/>
          </p:nvSpPr>
          <p:spPr>
            <a:xfrm>
              <a:off x="683568" y="4367145"/>
              <a:ext cx="4969822" cy="338554"/>
            </a:xfrm>
            <a:prstGeom prst="rect">
              <a:avLst/>
            </a:prstGeom>
            <a:noFill/>
          </p:spPr>
          <p:txBody>
            <a:bodyPr wrap="none" rtlCol="0">
              <a:spAutoFit/>
            </a:bodyPr>
            <a:lstStyle/>
            <a:p>
              <a:r>
                <a:rPr lang="en-US" altLang="zh-TW" sz="1600" dirty="0" smtClean="0">
                  <a:latin typeface="微軟正黑體" pitchFamily="34" charset="-120"/>
                  <a:ea typeface="微軟正黑體" pitchFamily="34" charset="-120"/>
                </a:rPr>
                <a:t>※The heavy trucks are excluded in TIV calculation </a:t>
              </a:r>
              <a:endParaRPr lang="zh-TW" altLang="en-US" sz="1600" dirty="0">
                <a:latin typeface="微軟正黑體" pitchFamily="34" charset="-120"/>
                <a:ea typeface="微軟正黑體" pitchFamily="34" charset="-120"/>
              </a:endParaRPr>
            </a:p>
          </p:txBody>
        </p:sp>
      </p:grpSp>
      <p:sp>
        <p:nvSpPr>
          <p:cNvPr id="1027" name="文字方塊 28"/>
          <p:cNvSpPr txBox="1">
            <a:spLocks noChangeArrowheads="1"/>
          </p:cNvSpPr>
          <p:nvPr/>
        </p:nvSpPr>
        <p:spPr bwMode="auto">
          <a:xfrm>
            <a:off x="0" y="115888"/>
            <a:ext cx="9144000" cy="646112"/>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Taiwan automobile market status</a:t>
            </a:r>
            <a:endParaRPr lang="zh-TW" altLang="en-US" sz="3600" b="1" dirty="0">
              <a:latin typeface="微軟正黑體" pitchFamily="34" charset="-120"/>
              <a:ea typeface="微軟正黑體" pitchFamily="34" charset="-120"/>
            </a:endParaRPr>
          </a:p>
        </p:txBody>
      </p:sp>
      <p:sp>
        <p:nvSpPr>
          <p:cNvPr id="27" name="矩形 26"/>
          <p:cNvSpPr/>
          <p:nvPr/>
        </p:nvSpPr>
        <p:spPr>
          <a:xfrm>
            <a:off x="0" y="4165610"/>
            <a:ext cx="9048750" cy="1639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68288" indent="-268288">
              <a:lnSpc>
                <a:spcPts val="2800"/>
              </a:lnSpc>
              <a:buFontTx/>
              <a:buAutoNum type="arabicPeriod"/>
              <a:defRPr/>
            </a:pPr>
            <a:endParaRPr lang="en-US" altLang="zh-TW" sz="1800" b="1" dirty="0">
              <a:solidFill>
                <a:srgbClr val="FF0000"/>
              </a:solidFill>
              <a:latin typeface="微軟正黑體" pitchFamily="34" charset="-120"/>
              <a:ea typeface="微軟正黑體" pitchFamily="34" charset="-120"/>
            </a:endParaRPr>
          </a:p>
          <a:p>
            <a:pPr marL="268288" indent="-268288">
              <a:lnSpc>
                <a:spcPts val="2800"/>
              </a:lnSpc>
              <a:buFontTx/>
              <a:buAutoNum type="arabicPeriod"/>
              <a:defRPr/>
            </a:pPr>
            <a:r>
              <a:rPr lang="en-US" altLang="zh-TW" sz="1800" b="1" dirty="0" smtClean="0">
                <a:solidFill>
                  <a:schemeClr val="tx1"/>
                </a:solidFill>
                <a:latin typeface="微軟正黑體" pitchFamily="34" charset="-120"/>
                <a:ea typeface="微軟正黑體" pitchFamily="34" charset="-120"/>
              </a:rPr>
              <a:t>Because of the sluggish global economy,  the growth of 2016 Taiwan  vehicle market is estimated conservatively. Even though, the low oil prices  and the implementation of commodity tax subsidy policy bring about 2016 Taiwan total industry volume(TIV) to the same level as previous year. Estimated TIV will be 410K units in 2016.</a:t>
            </a:r>
            <a:endParaRPr lang="en-US" altLang="zh-TW" sz="1800" b="1" dirty="0">
              <a:solidFill>
                <a:schemeClr val="tx1"/>
              </a:solidFill>
              <a:latin typeface="微軟正黑體" pitchFamily="34" charset="-120"/>
              <a:ea typeface="微軟正黑體" pitchFamily="34" charset="-120"/>
            </a:endParaRPr>
          </a:p>
          <a:p>
            <a:pPr marL="268288" indent="-268288">
              <a:lnSpc>
                <a:spcPts val="2800"/>
              </a:lnSpc>
              <a:buFontTx/>
              <a:buAutoNum type="arabicPeriod"/>
              <a:defRPr/>
            </a:pPr>
            <a:r>
              <a:rPr lang="en-US" altLang="zh-TW" sz="1800" b="1" dirty="0" smtClean="0">
                <a:solidFill>
                  <a:schemeClr val="tx1"/>
                </a:solidFill>
                <a:latin typeface="微軟正黑體" pitchFamily="34" charset="-120"/>
                <a:ea typeface="微軟正黑體" pitchFamily="34" charset="-120"/>
              </a:rPr>
              <a:t>Up to the end of Apr., TIV is 139 K units which is almost identical to the same period in the last year.</a:t>
            </a:r>
            <a:endParaRPr lang="en-US" altLang="zh-TW" sz="1800" b="1" dirty="0">
              <a:solidFill>
                <a:schemeClr val="tx1"/>
              </a:solidFill>
              <a:latin typeface="微軟正黑體" pitchFamily="34" charset="-120"/>
              <a:ea typeface="微軟正黑體" pitchFamily="34" charset="-120"/>
            </a:endParaRPr>
          </a:p>
        </p:txBody>
      </p:sp>
      <p:grpSp>
        <p:nvGrpSpPr>
          <p:cNvPr id="1029" name="群組 27"/>
          <p:cNvGrpSpPr>
            <a:grpSpLocks/>
          </p:cNvGrpSpPr>
          <p:nvPr/>
        </p:nvGrpSpPr>
        <p:grpSpPr bwMode="auto">
          <a:xfrm>
            <a:off x="3188015" y="742232"/>
            <a:ext cx="5820294" cy="3001913"/>
            <a:chOff x="3182000" y="1529127"/>
            <a:chExt cx="5819954" cy="3000812"/>
          </a:xfrm>
        </p:grpSpPr>
        <p:grpSp>
          <p:nvGrpSpPr>
            <p:cNvPr id="1031" name="群組 26"/>
            <p:cNvGrpSpPr>
              <a:grpSpLocks/>
            </p:cNvGrpSpPr>
            <p:nvPr/>
          </p:nvGrpSpPr>
          <p:grpSpPr bwMode="auto">
            <a:xfrm>
              <a:off x="7705811" y="2343388"/>
              <a:ext cx="1296143" cy="2186551"/>
              <a:chOff x="8947445" y="1831023"/>
              <a:chExt cx="1364046" cy="2186726"/>
            </a:xfrm>
          </p:grpSpPr>
          <p:sp>
            <p:nvSpPr>
              <p:cNvPr id="23" name="矩形 22"/>
              <p:cNvSpPr/>
              <p:nvPr/>
            </p:nvSpPr>
            <p:spPr>
              <a:xfrm>
                <a:off x="9178645" y="1831023"/>
                <a:ext cx="556300" cy="1571783"/>
              </a:xfrm>
              <a:prstGeom prst="rect">
                <a:avLst/>
              </a:prstGeom>
              <a:noFill/>
              <a:ln w="254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35" name="文字方塊 17"/>
              <p:cNvSpPr txBox="1">
                <a:spLocks noChangeArrowheads="1"/>
              </p:cNvSpPr>
              <p:nvPr/>
            </p:nvSpPr>
            <p:spPr bwMode="auto">
              <a:xfrm>
                <a:off x="8947445" y="3756198"/>
                <a:ext cx="1364046" cy="261551"/>
              </a:xfrm>
              <a:prstGeom prst="rect">
                <a:avLst/>
              </a:prstGeom>
              <a:solidFill>
                <a:schemeClr val="bg1"/>
              </a:solidFill>
              <a:ln w="9525">
                <a:noFill/>
                <a:miter lim="800000"/>
                <a:headEnd/>
                <a:tailEnd/>
              </a:ln>
            </p:spPr>
            <p:txBody>
              <a:bodyPr>
                <a:spAutoFit/>
              </a:bodyPr>
              <a:lstStyle/>
              <a:p>
                <a:pPr algn="ctr"/>
                <a:r>
                  <a:rPr lang="zh-TW" altLang="en-US" sz="1100" dirty="0">
                    <a:latin typeface="微軟正黑體" pitchFamily="34" charset="-120"/>
                    <a:ea typeface="微軟正黑體" pitchFamily="34" charset="-120"/>
                  </a:rPr>
                  <a:t>（</a:t>
                </a:r>
                <a:r>
                  <a:rPr lang="en-US" altLang="zh-TW" sz="1100" dirty="0">
                    <a:latin typeface="微軟正黑體" pitchFamily="34" charset="-120"/>
                    <a:ea typeface="微軟正黑體" pitchFamily="34" charset="-120"/>
                  </a:rPr>
                  <a:t>Jan. ~ </a:t>
                </a:r>
                <a:r>
                  <a:rPr lang="en-US" altLang="zh-TW" sz="1100" dirty="0" smtClean="0">
                    <a:latin typeface="微軟正黑體" pitchFamily="34" charset="-120"/>
                    <a:ea typeface="微軟正黑體" pitchFamily="34" charset="-120"/>
                  </a:rPr>
                  <a:t>Apr.</a:t>
                </a:r>
                <a:r>
                  <a:rPr lang="zh-TW" altLang="en-US" sz="1100" dirty="0">
                    <a:latin typeface="微軟正黑體" pitchFamily="34" charset="-120"/>
                    <a:ea typeface="微軟正黑體" pitchFamily="34" charset="-120"/>
                  </a:rPr>
                  <a:t>）</a:t>
                </a:r>
              </a:p>
            </p:txBody>
          </p:sp>
        </p:grpSp>
        <p:sp>
          <p:nvSpPr>
            <p:cNvPr id="1032" name="文字方塊 17"/>
            <p:cNvSpPr txBox="1">
              <a:spLocks noChangeArrowheads="1"/>
            </p:cNvSpPr>
            <p:nvPr/>
          </p:nvSpPr>
          <p:spPr bwMode="auto">
            <a:xfrm>
              <a:off x="3182000" y="1529325"/>
              <a:ext cx="1973263" cy="307777"/>
            </a:xfrm>
            <a:prstGeom prst="rect">
              <a:avLst/>
            </a:prstGeom>
            <a:solidFill>
              <a:schemeClr val="bg1"/>
            </a:solidFill>
            <a:ln w="9525">
              <a:noFill/>
              <a:miter lim="800000"/>
              <a:headEnd/>
              <a:tailEnd/>
            </a:ln>
          </p:spPr>
          <p:txBody>
            <a:bodyPr lIns="36000" rIns="36000">
              <a:spAutoFit/>
            </a:bodyPr>
            <a:lstStyle/>
            <a:p>
              <a:r>
                <a:rPr lang="en-US" altLang="zh-TW" sz="1400" b="1" dirty="0"/>
                <a:t>TIV volume (unit: 10K)</a:t>
              </a:r>
              <a:endParaRPr lang="zh-TW" altLang="en-US" sz="1400" b="1" dirty="0"/>
            </a:p>
          </p:txBody>
        </p:sp>
        <p:sp>
          <p:nvSpPr>
            <p:cNvPr id="1033" name="文字方塊 18"/>
            <p:cNvSpPr txBox="1">
              <a:spLocks noChangeArrowheads="1"/>
            </p:cNvSpPr>
            <p:nvPr/>
          </p:nvSpPr>
          <p:spPr bwMode="auto">
            <a:xfrm>
              <a:off x="5520572" y="1529127"/>
              <a:ext cx="1800225" cy="307975"/>
            </a:xfrm>
            <a:prstGeom prst="rect">
              <a:avLst/>
            </a:prstGeom>
            <a:solidFill>
              <a:schemeClr val="bg1"/>
            </a:solidFill>
            <a:ln w="9525">
              <a:noFill/>
              <a:miter lim="800000"/>
              <a:headEnd/>
              <a:tailEnd/>
            </a:ln>
          </p:spPr>
          <p:txBody>
            <a:bodyPr>
              <a:spAutoFit/>
            </a:bodyPr>
            <a:lstStyle/>
            <a:p>
              <a:r>
                <a:rPr lang="en-US" altLang="zh-TW" sz="1400" b="1" dirty="0"/>
                <a:t>Growth rate (%)</a:t>
              </a:r>
              <a:endParaRPr lang="zh-TW" altLang="en-US" sz="1400" b="1" dirty="0"/>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b="10862"/>
          <a:stretch>
            <a:fillRect/>
          </a:stretch>
        </p:blipFill>
        <p:spPr bwMode="auto">
          <a:xfrm>
            <a:off x="57844" y="618356"/>
            <a:ext cx="9410700" cy="2954660"/>
          </a:xfrm>
          <a:prstGeom prst="rect">
            <a:avLst/>
          </a:prstGeom>
          <a:noFill/>
          <a:ln w="9525">
            <a:noFill/>
            <a:miter lim="800000"/>
            <a:headEnd/>
            <a:tailEnd/>
          </a:ln>
          <a:effectLst/>
        </p:spPr>
      </p:pic>
      <p:sp>
        <p:nvSpPr>
          <p:cNvPr id="5" name="文字方塊 28"/>
          <p:cNvSpPr txBox="1">
            <a:spLocks noChangeArrowheads="1"/>
          </p:cNvSpPr>
          <p:nvPr/>
        </p:nvSpPr>
        <p:spPr bwMode="auto">
          <a:xfrm>
            <a:off x="0" y="44624"/>
            <a:ext cx="9144000" cy="647700"/>
          </a:xfrm>
          <a:prstGeom prst="rect">
            <a:avLst/>
          </a:prstGeom>
          <a:noFill/>
          <a:ln w="9525">
            <a:noFill/>
            <a:miter lim="800000"/>
            <a:headEnd/>
            <a:tailEnd/>
          </a:ln>
        </p:spPr>
        <p:txBody>
          <a:bodyPr>
            <a:spAutoFit/>
          </a:bodyPr>
          <a:lstStyle/>
          <a:p>
            <a:pPr algn="ctr">
              <a:defRPr/>
            </a:pPr>
            <a:r>
              <a:rPr lang="en-US" altLang="zh-TW" sz="3600" b="1" dirty="0">
                <a:latin typeface="微軟正黑體" pitchFamily="34" charset="-120"/>
                <a:ea typeface="微軟正黑體" pitchFamily="34" charset="-120"/>
              </a:rPr>
              <a:t>PRC automobile market status</a:t>
            </a:r>
          </a:p>
        </p:txBody>
      </p:sp>
      <p:sp>
        <p:nvSpPr>
          <p:cNvPr id="2052" name="文字方塊 5"/>
          <p:cNvSpPr txBox="1">
            <a:spLocks noChangeArrowheads="1"/>
          </p:cNvSpPr>
          <p:nvPr/>
        </p:nvSpPr>
        <p:spPr bwMode="auto">
          <a:xfrm>
            <a:off x="251792" y="3553073"/>
            <a:ext cx="7848600" cy="307975"/>
          </a:xfrm>
          <a:prstGeom prst="rect">
            <a:avLst/>
          </a:prstGeom>
          <a:noFill/>
          <a:ln w="9525">
            <a:noFill/>
            <a:miter lim="800000"/>
            <a:headEnd/>
            <a:tailEnd/>
          </a:ln>
        </p:spPr>
        <p:txBody>
          <a:bodyPr>
            <a:spAutoFit/>
          </a:bodyPr>
          <a:lstStyle/>
          <a:p>
            <a:r>
              <a:rPr lang="en-US" altLang="zh-TW" sz="1400" dirty="0"/>
              <a:t>※sales volume including passenger and commercial vehicles</a:t>
            </a:r>
            <a:endParaRPr lang="zh-TW" altLang="en-US" sz="1400" dirty="0"/>
          </a:p>
        </p:txBody>
      </p:sp>
      <p:grpSp>
        <p:nvGrpSpPr>
          <p:cNvPr id="2054" name="群組 15"/>
          <p:cNvGrpSpPr>
            <a:grpSpLocks/>
          </p:cNvGrpSpPr>
          <p:nvPr/>
        </p:nvGrpSpPr>
        <p:grpSpPr bwMode="auto">
          <a:xfrm>
            <a:off x="1907704" y="677414"/>
            <a:ext cx="3672123" cy="519338"/>
            <a:chOff x="2340397" y="1644971"/>
            <a:chExt cx="3672407" cy="557367"/>
          </a:xfrm>
        </p:grpSpPr>
        <p:sp>
          <p:nvSpPr>
            <p:cNvPr id="2074" name="文字方塊 6"/>
            <p:cNvSpPr txBox="1">
              <a:spLocks noChangeArrowheads="1"/>
            </p:cNvSpPr>
            <p:nvPr/>
          </p:nvSpPr>
          <p:spPr bwMode="auto">
            <a:xfrm>
              <a:off x="2340397" y="1679118"/>
              <a:ext cx="1156593" cy="523220"/>
            </a:xfrm>
            <a:prstGeom prst="rect">
              <a:avLst/>
            </a:prstGeom>
            <a:solidFill>
              <a:schemeClr val="bg1"/>
            </a:solidFill>
            <a:ln w="9525">
              <a:noFill/>
              <a:miter lim="800000"/>
              <a:headEnd/>
              <a:tailEnd/>
            </a:ln>
          </p:spPr>
          <p:txBody>
            <a:bodyPr lIns="36000" rIns="36000">
              <a:spAutoFit/>
            </a:bodyPr>
            <a:lstStyle/>
            <a:p>
              <a:r>
                <a:rPr lang="en-US" altLang="zh-TW" sz="1400" b="1" dirty="0"/>
                <a:t>TIV volume</a:t>
              </a:r>
            </a:p>
            <a:p>
              <a:r>
                <a:rPr lang="en-US" altLang="zh-TW" sz="1400" b="1" dirty="0"/>
                <a:t> (unit: 10K)</a:t>
              </a:r>
              <a:endParaRPr lang="zh-TW" altLang="en-US" sz="1400" b="1" dirty="0"/>
            </a:p>
          </p:txBody>
        </p:sp>
        <p:sp>
          <p:nvSpPr>
            <p:cNvPr id="2075" name="文字方塊 7"/>
            <p:cNvSpPr txBox="1">
              <a:spLocks noChangeArrowheads="1"/>
            </p:cNvSpPr>
            <p:nvPr/>
          </p:nvSpPr>
          <p:spPr bwMode="auto">
            <a:xfrm>
              <a:off x="4428628" y="1644971"/>
              <a:ext cx="1584176" cy="307777"/>
            </a:xfrm>
            <a:prstGeom prst="rect">
              <a:avLst/>
            </a:prstGeom>
            <a:solidFill>
              <a:schemeClr val="bg1"/>
            </a:solidFill>
            <a:ln w="9525">
              <a:noFill/>
              <a:miter lim="800000"/>
              <a:headEnd/>
              <a:tailEnd/>
            </a:ln>
          </p:spPr>
          <p:txBody>
            <a:bodyPr>
              <a:spAutoFit/>
            </a:bodyPr>
            <a:lstStyle/>
            <a:p>
              <a:r>
                <a:rPr lang="en-US" altLang="zh-TW" sz="1400" b="1" dirty="0"/>
                <a:t>Growth rate (%)</a:t>
              </a:r>
              <a:endParaRPr lang="zh-TW" altLang="en-US" sz="1400" b="1" dirty="0"/>
            </a:p>
          </p:txBody>
        </p:sp>
      </p:grpSp>
      <p:sp>
        <p:nvSpPr>
          <p:cNvPr id="30" name="矩形 29"/>
          <p:cNvSpPr/>
          <p:nvPr/>
        </p:nvSpPr>
        <p:spPr>
          <a:xfrm>
            <a:off x="323528" y="3861047"/>
            <a:ext cx="8425185" cy="2591123"/>
          </a:xfrm>
          <a:prstGeom prst="rect">
            <a:avLst/>
          </a:prstGeom>
          <a:gradFill flip="none" rotWithShape="1">
            <a:gsLst>
              <a:gs pos="0">
                <a:srgbClr val="FFFF00"/>
              </a:gs>
              <a:gs pos="50000">
                <a:srgbClr val="FFFFCC"/>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文字方塊 8"/>
          <p:cNvSpPr txBox="1">
            <a:spLocks noChangeArrowheads="1"/>
          </p:cNvSpPr>
          <p:nvPr/>
        </p:nvSpPr>
        <p:spPr bwMode="auto">
          <a:xfrm>
            <a:off x="684213" y="4797151"/>
            <a:ext cx="4464050" cy="1554272"/>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ts val="3600"/>
              </a:lnSpc>
              <a:spcBef>
                <a:spcPts val="600"/>
              </a:spcBef>
              <a:defRPr/>
            </a:pPr>
            <a:r>
              <a:rPr lang="en-US" altLang="zh-TW" sz="2400" b="1" dirty="0" err="1">
                <a:solidFill>
                  <a:srgbClr val="0000FF"/>
                </a:solidFill>
                <a:latin typeface="微軟正黑體" pitchFamily="34" charset="-120"/>
                <a:ea typeface="微軟正黑體" pitchFamily="34" charset="-120"/>
              </a:rPr>
              <a:t>Jan</a:t>
            </a:r>
            <a:r>
              <a:rPr lang="en-US" altLang="zh-TW" sz="2400" b="1" dirty="0" err="1" smtClean="0">
                <a:solidFill>
                  <a:srgbClr val="0000FF"/>
                </a:solidFill>
                <a:latin typeface="微軟正黑體" pitchFamily="34" charset="-120"/>
                <a:ea typeface="微軟正黑體" pitchFamily="34" charset="-120"/>
              </a:rPr>
              <a:t>.~Mar</a:t>
            </a:r>
            <a:r>
              <a:rPr lang="en-US" altLang="zh-TW" sz="2400" b="1" dirty="0" smtClean="0">
                <a:solidFill>
                  <a:srgbClr val="0000FF"/>
                </a:solidFill>
                <a:latin typeface="微軟正黑體" pitchFamily="34" charset="-120"/>
                <a:ea typeface="微軟正黑體" pitchFamily="34" charset="-120"/>
              </a:rPr>
              <a:t>. </a:t>
            </a:r>
            <a:r>
              <a:rPr lang="zh-TW" altLang="en-US" sz="2400" b="1" dirty="0">
                <a:solidFill>
                  <a:srgbClr val="0000FF"/>
                </a:solidFill>
                <a:latin typeface="微軟正黑體" pitchFamily="34" charset="-120"/>
                <a:ea typeface="微軟正黑體" pitchFamily="34" charset="-120"/>
              </a:rPr>
              <a:t>：</a:t>
            </a:r>
            <a:r>
              <a:rPr lang="en-US" altLang="zh-TW" sz="2400" b="1" dirty="0">
                <a:solidFill>
                  <a:srgbClr val="0000FF"/>
                </a:solidFill>
                <a:latin typeface="微軟正黑體" pitchFamily="34" charset="-120"/>
                <a:ea typeface="微軟正黑體" pitchFamily="34" charset="-120"/>
              </a:rPr>
              <a:t> </a:t>
            </a:r>
            <a:r>
              <a:rPr lang="en-US" altLang="zh-TW" sz="2400" b="1" dirty="0" smtClean="0">
                <a:solidFill>
                  <a:srgbClr val="FF0000"/>
                </a:solidFill>
                <a:latin typeface="微軟正黑體" pitchFamily="34" charset="-120"/>
                <a:ea typeface="微軟正黑體" pitchFamily="34" charset="-120"/>
              </a:rPr>
              <a:t>215 </a:t>
            </a:r>
            <a:r>
              <a:rPr lang="en-US" altLang="zh-TW" sz="2400" b="1" dirty="0">
                <a:solidFill>
                  <a:srgbClr val="FF0000"/>
                </a:solidFill>
                <a:latin typeface="微軟正黑體" pitchFamily="34" charset="-120"/>
                <a:ea typeface="微軟正黑體" pitchFamily="34" charset="-120"/>
              </a:rPr>
              <a:t>K</a:t>
            </a:r>
            <a:r>
              <a:rPr lang="zh-TW" altLang="en-US" sz="2400" b="1" dirty="0">
                <a:solidFill>
                  <a:srgbClr val="FF0000"/>
                </a:solidFill>
                <a:latin typeface="微軟正黑體" pitchFamily="34" charset="-120"/>
                <a:ea typeface="微軟正黑體" pitchFamily="34" charset="-120"/>
              </a:rPr>
              <a:t> </a:t>
            </a:r>
            <a:r>
              <a:rPr lang="en-US" altLang="zh-TW" sz="2400" b="1" dirty="0" smtClean="0">
                <a:solidFill>
                  <a:srgbClr val="0000FF"/>
                </a:solidFill>
                <a:latin typeface="微軟正黑體" pitchFamily="34" charset="-120"/>
                <a:ea typeface="微軟正黑體" pitchFamily="34" charset="-120"/>
              </a:rPr>
              <a:t>units</a:t>
            </a:r>
          </a:p>
          <a:p>
            <a:pPr>
              <a:lnSpc>
                <a:spcPts val="3600"/>
              </a:lnSpc>
              <a:spcBef>
                <a:spcPts val="600"/>
              </a:spcBef>
              <a:defRPr/>
            </a:pPr>
            <a:r>
              <a:rPr lang="en-US" altLang="zh-TW" sz="2400" b="1" dirty="0" smtClean="0">
                <a:solidFill>
                  <a:srgbClr val="0000FF"/>
                </a:solidFill>
                <a:latin typeface="微軟正黑體" pitchFamily="34" charset="-120"/>
                <a:ea typeface="微軟正黑體" pitchFamily="34" charset="-120"/>
              </a:rPr>
              <a:t>Increased by </a:t>
            </a:r>
            <a:r>
              <a:rPr lang="en-US" altLang="zh-TW" sz="2400" b="1" dirty="0" smtClean="0">
                <a:solidFill>
                  <a:srgbClr val="FF0000"/>
                </a:solidFill>
                <a:latin typeface="微軟正黑體" pitchFamily="34" charset="-120"/>
                <a:ea typeface="微軟正黑體" pitchFamily="34" charset="-120"/>
              </a:rPr>
              <a:t>13.4%</a:t>
            </a:r>
            <a:r>
              <a:rPr lang="en-US" altLang="zh-TW" sz="2400" b="1" dirty="0" smtClean="0">
                <a:solidFill>
                  <a:srgbClr val="0000FF"/>
                </a:solidFill>
                <a:latin typeface="微軟正黑體" pitchFamily="34" charset="-120"/>
                <a:ea typeface="微軟正黑體" pitchFamily="34" charset="-120"/>
              </a:rPr>
              <a:t> over the same period in the last year</a:t>
            </a:r>
            <a:endParaRPr lang="en-US" altLang="zh-TW" sz="2400" b="1" dirty="0">
              <a:solidFill>
                <a:srgbClr val="0000FF"/>
              </a:solidFill>
              <a:latin typeface="微軟正黑體" pitchFamily="34" charset="-120"/>
              <a:ea typeface="微軟正黑體" pitchFamily="34" charset="-120"/>
            </a:endParaRPr>
          </a:p>
        </p:txBody>
      </p:sp>
      <p:grpSp>
        <p:nvGrpSpPr>
          <p:cNvPr id="2057" name="群組 23"/>
          <p:cNvGrpSpPr>
            <a:grpSpLocks/>
          </p:cNvGrpSpPr>
          <p:nvPr/>
        </p:nvGrpSpPr>
        <p:grpSpPr bwMode="auto">
          <a:xfrm>
            <a:off x="5724132" y="3933056"/>
            <a:ext cx="3097239" cy="2520280"/>
            <a:chOff x="5578475" y="945712"/>
            <a:chExt cx="2379314" cy="2310128"/>
          </a:xfrm>
        </p:grpSpPr>
        <p:sp>
          <p:nvSpPr>
            <p:cNvPr id="2059" name="立方體 9"/>
            <p:cNvSpPr>
              <a:spLocks noChangeArrowheads="1"/>
            </p:cNvSpPr>
            <p:nvPr/>
          </p:nvSpPr>
          <p:spPr bwMode="auto">
            <a:xfrm>
              <a:off x="6672263" y="1591345"/>
              <a:ext cx="1033462" cy="1357312"/>
            </a:xfrm>
            <a:prstGeom prst="cube">
              <a:avLst>
                <a:gd name="adj" fmla="val 18560"/>
              </a:avLst>
            </a:prstGeom>
            <a:gradFill rotWithShape="0">
              <a:gsLst>
                <a:gs pos="0">
                  <a:srgbClr val="DA8200"/>
                </a:gs>
                <a:gs pos="100000">
                  <a:srgbClr val="FFFF66"/>
                </a:gs>
              </a:gsLst>
              <a:lin ang="18900000" scaled="1"/>
            </a:gradFill>
            <a:ln w="9525">
              <a:solidFill>
                <a:schemeClr val="bg1"/>
              </a:solidFill>
              <a:miter lim="800000"/>
              <a:headEnd/>
              <a:tailEnd/>
            </a:ln>
          </p:spPr>
          <p:txBody>
            <a:bodyPr wrap="none" lIns="90000" tIns="46800" rIns="90000" bIns="46800" anchor="ctr"/>
            <a:lstStyle/>
            <a:p>
              <a:endParaRPr lang="zh-TW" altLang="en-US" sz="1200" b="1">
                <a:latin typeface="微軟正黑體" pitchFamily="34" charset="-120"/>
                <a:ea typeface="微軟正黑體" pitchFamily="34" charset="-120"/>
              </a:endParaRPr>
            </a:p>
          </p:txBody>
        </p:sp>
        <p:sp>
          <p:nvSpPr>
            <p:cNvPr id="2060" name="Text Box 5"/>
            <p:cNvSpPr txBox="1">
              <a:spLocks noChangeArrowheads="1"/>
            </p:cNvSpPr>
            <p:nvPr/>
          </p:nvSpPr>
          <p:spPr bwMode="auto">
            <a:xfrm>
              <a:off x="5641335" y="1293391"/>
              <a:ext cx="1154112" cy="312323"/>
            </a:xfrm>
            <a:prstGeom prst="rect">
              <a:avLst/>
            </a:prstGeom>
            <a:noFill/>
            <a:ln w="25400">
              <a:noFill/>
              <a:miter lim="800000"/>
              <a:headEnd/>
              <a:tailEnd/>
            </a:ln>
          </p:spPr>
          <p:txBody>
            <a:bodyPr lIns="90000" tIns="46800" rIns="90000" bIns="46800">
              <a:spAutoFit/>
            </a:bodyPr>
            <a:lstStyle/>
            <a:p>
              <a:pPr>
                <a:spcBef>
                  <a:spcPct val="20000"/>
                </a:spcBef>
              </a:pPr>
              <a:r>
                <a:rPr lang="en-US" altLang="zh-TW" sz="1600" b="1" dirty="0" smtClean="0">
                  <a:latin typeface="微軟正黑體" pitchFamily="34" charset="-120"/>
                  <a:ea typeface="微軟正黑體" pitchFamily="34" charset="-120"/>
                </a:rPr>
                <a:t>1,026 </a:t>
              </a:r>
              <a:r>
                <a:rPr lang="en-US" altLang="zh-TW" sz="1600" b="1" dirty="0">
                  <a:latin typeface="微軟正黑體" pitchFamily="34" charset="-120"/>
                  <a:ea typeface="微軟正黑體" pitchFamily="34" charset="-120"/>
                </a:rPr>
                <a:t>K</a:t>
              </a:r>
              <a:r>
                <a:rPr lang="zh-TW" altLang="en-US" sz="1600" b="1" dirty="0">
                  <a:latin typeface="微軟正黑體" pitchFamily="34" charset="-120"/>
                  <a:ea typeface="微軟正黑體" pitchFamily="34" charset="-120"/>
                </a:rPr>
                <a:t> </a:t>
              </a:r>
              <a:r>
                <a:rPr lang="en-US" altLang="zh-TW" sz="1600" b="1" dirty="0">
                  <a:latin typeface="微軟正黑體" pitchFamily="34" charset="-120"/>
                  <a:ea typeface="微軟正黑體" pitchFamily="34" charset="-120"/>
                </a:rPr>
                <a:t>units</a:t>
              </a:r>
              <a:endParaRPr lang="zh-TW" altLang="en-US" sz="1600" b="1" dirty="0">
                <a:latin typeface="微軟正黑體" pitchFamily="34" charset="-120"/>
                <a:ea typeface="微軟正黑體" pitchFamily="34" charset="-120"/>
              </a:endParaRPr>
            </a:p>
          </p:txBody>
        </p:sp>
        <p:sp>
          <p:nvSpPr>
            <p:cNvPr id="2061" name="Text Box 5"/>
            <p:cNvSpPr txBox="1">
              <a:spLocks noChangeArrowheads="1"/>
            </p:cNvSpPr>
            <p:nvPr/>
          </p:nvSpPr>
          <p:spPr bwMode="auto">
            <a:xfrm>
              <a:off x="6629494" y="945712"/>
              <a:ext cx="1305776" cy="312358"/>
            </a:xfrm>
            <a:prstGeom prst="rect">
              <a:avLst/>
            </a:prstGeom>
            <a:noFill/>
            <a:ln w="25400">
              <a:noFill/>
              <a:miter lim="800000"/>
              <a:headEnd/>
              <a:tailEnd/>
            </a:ln>
          </p:spPr>
          <p:txBody>
            <a:bodyPr wrap="square" lIns="90000" tIns="46800" rIns="90000" bIns="46800">
              <a:spAutoFit/>
            </a:bodyPr>
            <a:lstStyle/>
            <a:p>
              <a:pPr>
                <a:spcBef>
                  <a:spcPct val="20000"/>
                </a:spcBef>
              </a:pPr>
              <a:r>
                <a:rPr lang="en-US" altLang="zh-TW" sz="1600" b="1" dirty="0" smtClean="0">
                  <a:latin typeface="微軟正黑體" pitchFamily="34" charset="-120"/>
                  <a:ea typeface="微軟正黑體" pitchFamily="34" charset="-120"/>
                </a:rPr>
                <a:t>1,080 </a:t>
              </a:r>
              <a:r>
                <a:rPr lang="en-US" altLang="zh-TW" sz="1600" b="1" dirty="0">
                  <a:latin typeface="微軟正黑體" pitchFamily="34" charset="-120"/>
                  <a:ea typeface="微軟正黑體" pitchFamily="34" charset="-120"/>
                </a:rPr>
                <a:t>K units</a:t>
              </a:r>
              <a:endParaRPr lang="zh-TW" altLang="en-US" sz="1600" b="1" dirty="0">
                <a:latin typeface="微軟正黑體" pitchFamily="34" charset="-120"/>
                <a:ea typeface="微軟正黑體" pitchFamily="34" charset="-120"/>
              </a:endParaRPr>
            </a:p>
          </p:txBody>
        </p:sp>
        <p:sp>
          <p:nvSpPr>
            <p:cNvPr id="2062" name="立方體 33"/>
            <p:cNvSpPr>
              <a:spLocks noChangeArrowheads="1"/>
            </p:cNvSpPr>
            <p:nvPr/>
          </p:nvSpPr>
          <p:spPr bwMode="auto">
            <a:xfrm>
              <a:off x="6670675" y="1243682"/>
              <a:ext cx="1027630" cy="568325"/>
            </a:xfrm>
            <a:prstGeom prst="cube">
              <a:avLst>
                <a:gd name="adj" fmla="val 35037"/>
              </a:avLst>
            </a:prstGeom>
            <a:gradFill rotWithShape="1">
              <a:gsLst>
                <a:gs pos="0">
                  <a:srgbClr val="950000"/>
                </a:gs>
                <a:gs pos="50000">
                  <a:srgbClr val="D70000"/>
                </a:gs>
                <a:gs pos="100000">
                  <a:srgbClr val="FF0000"/>
                </a:gs>
              </a:gsLst>
              <a:lin ang="18900000" scaled="1"/>
            </a:gradFill>
            <a:ln w="9525" algn="ctr">
              <a:solidFill>
                <a:schemeClr val="bg1"/>
              </a:solidFill>
              <a:round/>
              <a:headEnd/>
              <a:tailEnd/>
            </a:ln>
          </p:spPr>
          <p:txBody>
            <a:bodyPr/>
            <a:lstStyle/>
            <a:p>
              <a:endParaRPr lang="zh-TW" altLang="en-US" sz="1200">
                <a:latin typeface="微軟正黑體" pitchFamily="34" charset="-120"/>
                <a:ea typeface="微軟正黑體" pitchFamily="34" charset="-120"/>
              </a:endParaRPr>
            </a:p>
          </p:txBody>
        </p:sp>
        <p:grpSp>
          <p:nvGrpSpPr>
            <p:cNvPr id="2063" name="Text Box 18"/>
            <p:cNvGrpSpPr>
              <a:grpSpLocks/>
            </p:cNvGrpSpPr>
            <p:nvPr/>
          </p:nvGrpSpPr>
          <p:grpSpPr bwMode="auto">
            <a:xfrm>
              <a:off x="6804023" y="1458002"/>
              <a:ext cx="1153766" cy="392403"/>
              <a:chOff x="5146" y="3018"/>
              <a:chExt cx="681" cy="209"/>
            </a:xfrm>
          </p:grpSpPr>
          <p:pic>
            <p:nvPicPr>
              <p:cNvPr id="2070" name="Text Box 18"/>
              <p:cNvPicPr>
                <a:picLocks noChangeArrowheads="1"/>
              </p:cNvPicPr>
              <p:nvPr/>
            </p:nvPicPr>
            <p:blipFill>
              <a:blip r:embed="rId3" cstate="print"/>
              <a:srcRect/>
              <a:stretch>
                <a:fillRect/>
              </a:stretch>
            </p:blipFill>
            <p:spPr bwMode="auto">
              <a:xfrm>
                <a:off x="5146" y="3018"/>
                <a:ext cx="595" cy="208"/>
              </a:xfrm>
              <a:prstGeom prst="rect">
                <a:avLst/>
              </a:prstGeom>
              <a:noFill/>
              <a:ln w="9525">
                <a:noFill/>
                <a:miter lim="800000"/>
                <a:headEnd/>
                <a:tailEnd/>
              </a:ln>
            </p:spPr>
          </p:pic>
          <p:sp>
            <p:nvSpPr>
              <p:cNvPr id="2071" name="Text Box 15"/>
              <p:cNvSpPr txBox="1">
                <a:spLocks noChangeArrowheads="1"/>
              </p:cNvSpPr>
              <p:nvPr/>
            </p:nvSpPr>
            <p:spPr bwMode="auto">
              <a:xfrm>
                <a:off x="5239" y="3026"/>
                <a:ext cx="588" cy="201"/>
              </a:xfrm>
              <a:prstGeom prst="rect">
                <a:avLst/>
              </a:prstGeom>
              <a:noFill/>
              <a:ln w="9525">
                <a:noFill/>
                <a:miter lim="800000"/>
                <a:headEnd/>
                <a:tailEnd/>
              </a:ln>
            </p:spPr>
            <p:txBody>
              <a:bodyPr/>
              <a:lstStyle/>
              <a:p>
                <a:r>
                  <a:rPr lang="en-US" altLang="zh-TW" sz="1600" b="1" dirty="0" smtClean="0">
                    <a:solidFill>
                      <a:schemeClr val="bg1"/>
                    </a:solidFill>
                    <a:latin typeface="微軟正黑體" pitchFamily="34" charset="-120"/>
                    <a:ea typeface="微軟正黑體" pitchFamily="34" charset="-120"/>
                  </a:rPr>
                  <a:t>5 %</a:t>
                </a:r>
                <a:endParaRPr lang="zh-TW" altLang="en-US" sz="1600" b="1" dirty="0">
                  <a:solidFill>
                    <a:schemeClr val="bg1"/>
                  </a:solidFill>
                  <a:latin typeface="微軟正黑體" pitchFamily="34" charset="-120"/>
                  <a:ea typeface="微軟正黑體" pitchFamily="34" charset="-120"/>
                </a:endParaRPr>
              </a:p>
            </p:txBody>
          </p:sp>
        </p:grpSp>
        <p:pic>
          <p:nvPicPr>
            <p:cNvPr id="2068" name="向下箭號 15"/>
            <p:cNvPicPr>
              <a:picLocks noChangeArrowheads="1"/>
            </p:cNvPicPr>
            <p:nvPr/>
          </p:nvPicPr>
          <p:blipFill>
            <a:blip r:embed="rId4" cstate="print"/>
            <a:srcRect/>
            <a:stretch>
              <a:fillRect/>
            </a:stretch>
          </p:blipFill>
          <p:spPr bwMode="auto">
            <a:xfrm>
              <a:off x="6659563" y="1499270"/>
              <a:ext cx="292100" cy="317500"/>
            </a:xfrm>
            <a:prstGeom prst="rect">
              <a:avLst/>
            </a:prstGeom>
            <a:noFill/>
            <a:ln w="9525">
              <a:noFill/>
              <a:miter lim="800000"/>
              <a:headEnd/>
              <a:tailEnd/>
            </a:ln>
          </p:spPr>
        </p:pic>
        <p:sp>
          <p:nvSpPr>
            <p:cNvPr id="2065" name="立方體 20"/>
            <p:cNvSpPr>
              <a:spLocks noChangeArrowheads="1"/>
            </p:cNvSpPr>
            <p:nvPr/>
          </p:nvSpPr>
          <p:spPr bwMode="auto">
            <a:xfrm>
              <a:off x="5578475" y="1591345"/>
              <a:ext cx="1036638" cy="1357312"/>
            </a:xfrm>
            <a:prstGeom prst="cube">
              <a:avLst>
                <a:gd name="adj" fmla="val 18560"/>
              </a:avLst>
            </a:prstGeom>
            <a:gradFill rotWithShape="1">
              <a:gsLst>
                <a:gs pos="0">
                  <a:srgbClr val="004295"/>
                </a:gs>
                <a:gs pos="50000">
                  <a:srgbClr val="0063D7"/>
                </a:gs>
                <a:gs pos="100000">
                  <a:srgbClr val="0077FF"/>
                </a:gs>
              </a:gsLst>
              <a:lin ang="18900000" scaled="1"/>
            </a:gradFill>
            <a:ln w="9525" algn="ctr">
              <a:solidFill>
                <a:schemeClr val="bg1"/>
              </a:solidFill>
              <a:round/>
              <a:headEnd/>
              <a:tailEnd/>
            </a:ln>
          </p:spPr>
          <p:txBody>
            <a:bodyPr/>
            <a:lstStyle/>
            <a:p>
              <a:endParaRPr lang="zh-TW" altLang="en-US" sz="1200">
                <a:latin typeface="微軟正黑體" pitchFamily="34" charset="-120"/>
                <a:ea typeface="微軟正黑體" pitchFamily="34" charset="-120"/>
              </a:endParaRPr>
            </a:p>
          </p:txBody>
        </p:sp>
        <p:sp>
          <p:nvSpPr>
            <p:cNvPr id="2066" name="Text Box 18"/>
            <p:cNvSpPr txBox="1">
              <a:spLocks noChangeArrowheads="1"/>
            </p:cNvSpPr>
            <p:nvPr/>
          </p:nvSpPr>
          <p:spPr bwMode="auto">
            <a:xfrm>
              <a:off x="5594350" y="2945482"/>
              <a:ext cx="971550" cy="310358"/>
            </a:xfrm>
            <a:prstGeom prst="rect">
              <a:avLst/>
            </a:prstGeom>
            <a:noFill/>
            <a:ln w="9525">
              <a:noFill/>
              <a:miter lim="800000"/>
              <a:headEnd/>
              <a:tailEnd/>
            </a:ln>
          </p:spPr>
          <p:txBody>
            <a:bodyPr>
              <a:spAutoFit/>
            </a:bodyPr>
            <a:lstStyle/>
            <a:p>
              <a:r>
                <a:rPr lang="en-US" altLang="zh-TW" sz="1600" b="1" dirty="0">
                  <a:latin typeface="微軟正黑體" pitchFamily="34" charset="-120"/>
                  <a:ea typeface="微軟正黑體" pitchFamily="34" charset="-120"/>
                </a:rPr>
                <a:t>    </a:t>
              </a:r>
              <a:r>
                <a:rPr lang="en-US" altLang="zh-TW" sz="1600" b="1" dirty="0" smtClean="0">
                  <a:latin typeface="微軟正黑體" pitchFamily="34" charset="-120"/>
                  <a:ea typeface="微軟正黑體" pitchFamily="34" charset="-120"/>
                </a:rPr>
                <a:t>2015</a:t>
              </a:r>
              <a:endParaRPr lang="en-US" altLang="zh-TW" sz="1600" b="1" dirty="0">
                <a:latin typeface="微軟正黑體" pitchFamily="34" charset="-120"/>
                <a:ea typeface="微軟正黑體" pitchFamily="34" charset="-120"/>
              </a:endParaRPr>
            </a:p>
          </p:txBody>
        </p:sp>
        <p:sp>
          <p:nvSpPr>
            <p:cNvPr id="2067" name="Text Box 18"/>
            <p:cNvSpPr txBox="1">
              <a:spLocks noChangeArrowheads="1"/>
            </p:cNvSpPr>
            <p:nvPr/>
          </p:nvSpPr>
          <p:spPr bwMode="auto">
            <a:xfrm>
              <a:off x="6818860" y="2935958"/>
              <a:ext cx="1027113" cy="310358"/>
            </a:xfrm>
            <a:prstGeom prst="rect">
              <a:avLst/>
            </a:prstGeom>
            <a:noFill/>
            <a:ln w="9525">
              <a:noFill/>
              <a:miter lim="800000"/>
              <a:headEnd/>
              <a:tailEnd/>
            </a:ln>
          </p:spPr>
          <p:txBody>
            <a:bodyPr>
              <a:spAutoFit/>
            </a:bodyPr>
            <a:lstStyle/>
            <a:p>
              <a:r>
                <a:rPr lang="en-US" altLang="zh-TW" sz="1600" b="1" dirty="0" smtClean="0">
                  <a:latin typeface="微軟正黑體" pitchFamily="34" charset="-120"/>
                  <a:ea typeface="微軟正黑體" pitchFamily="34" charset="-120"/>
                </a:rPr>
                <a:t>2016</a:t>
              </a:r>
              <a:endParaRPr lang="zh-TW" altLang="en-US" sz="1600" b="1" dirty="0">
                <a:latin typeface="微軟正黑體" pitchFamily="34" charset="-120"/>
                <a:ea typeface="微軟正黑體" pitchFamily="34" charset="-120"/>
              </a:endParaRPr>
            </a:p>
          </p:txBody>
        </p:sp>
      </p:grpSp>
      <p:sp>
        <p:nvSpPr>
          <p:cNvPr id="46" name="文字方塊 28"/>
          <p:cNvSpPr txBox="1">
            <a:spLocks noChangeArrowheads="1"/>
          </p:cNvSpPr>
          <p:nvPr/>
        </p:nvSpPr>
        <p:spPr bwMode="auto">
          <a:xfrm>
            <a:off x="323850" y="3932807"/>
            <a:ext cx="5472113" cy="965200"/>
          </a:xfrm>
          <a:prstGeom prst="rect">
            <a:avLst/>
          </a:prstGeom>
          <a:noFill/>
          <a:ln w="9525">
            <a:noFill/>
            <a:miter lim="800000"/>
            <a:headEnd/>
            <a:tailEnd/>
          </a:ln>
        </p:spPr>
        <p:txBody>
          <a:bodyPr>
            <a:spAutoFit/>
          </a:bodyPr>
          <a:lstStyle/>
          <a:p>
            <a:pPr algn="ctr">
              <a:lnSpc>
                <a:spcPts val="3400"/>
              </a:lnSpc>
              <a:defRPr/>
            </a:pPr>
            <a:r>
              <a:rPr lang="en-US" altLang="zh-TW" sz="1800" b="1" dirty="0" err="1">
                <a:latin typeface="+mn-lt"/>
                <a:ea typeface="微軟正黑體" pitchFamily="34" charset="-120"/>
              </a:rPr>
              <a:t>Dongfeng</a:t>
            </a:r>
            <a:r>
              <a:rPr lang="en-US" altLang="zh-TW" sz="1800" b="1" dirty="0">
                <a:latin typeface="+mn-lt"/>
                <a:ea typeface="微軟正黑體" pitchFamily="34" charset="-120"/>
              </a:rPr>
              <a:t> Nissan Passenger Vehicle Company –</a:t>
            </a:r>
          </a:p>
          <a:p>
            <a:pPr algn="ctr">
              <a:lnSpc>
                <a:spcPts val="3400"/>
              </a:lnSpc>
              <a:defRPr/>
            </a:pPr>
            <a:r>
              <a:rPr lang="en-US" altLang="zh-TW" sz="1800" b="1" dirty="0">
                <a:latin typeface="+mn-lt"/>
                <a:ea typeface="微軟正黑體" pitchFamily="34" charset="-120"/>
              </a:rPr>
              <a:t> Sales performance </a:t>
            </a:r>
          </a:p>
        </p:txBody>
      </p:sp>
      <p:sp>
        <p:nvSpPr>
          <p:cNvPr id="2053" name="文字方塊 25"/>
          <p:cNvSpPr txBox="1">
            <a:spLocks noChangeArrowheads="1"/>
          </p:cNvSpPr>
          <p:nvPr/>
        </p:nvSpPr>
        <p:spPr bwMode="auto">
          <a:xfrm>
            <a:off x="7668344" y="3527103"/>
            <a:ext cx="1079500" cy="261937"/>
          </a:xfrm>
          <a:prstGeom prst="rect">
            <a:avLst/>
          </a:prstGeom>
          <a:noFill/>
          <a:ln w="9525">
            <a:noFill/>
            <a:miter lim="800000"/>
            <a:headEnd/>
            <a:tailEnd/>
          </a:ln>
        </p:spPr>
        <p:txBody>
          <a:bodyPr>
            <a:spAutoFit/>
          </a:bodyPr>
          <a:lstStyle/>
          <a:p>
            <a:pPr algn="ctr"/>
            <a:r>
              <a:rPr lang="zh-TW" altLang="en-US" sz="1100" dirty="0">
                <a:latin typeface="微軟正黑體" pitchFamily="34" charset="-120"/>
                <a:ea typeface="微軟正黑體" pitchFamily="34" charset="-120"/>
              </a:rPr>
              <a:t>（</a:t>
            </a:r>
            <a:r>
              <a:rPr lang="en-US" altLang="zh-TW" sz="1100" dirty="0" err="1">
                <a:latin typeface="微軟正黑體" pitchFamily="34" charset="-120"/>
                <a:ea typeface="微軟正黑體" pitchFamily="34" charset="-120"/>
              </a:rPr>
              <a:t>Jan</a:t>
            </a:r>
            <a:r>
              <a:rPr lang="en-US" altLang="zh-TW" sz="1100" dirty="0" err="1" smtClean="0">
                <a:latin typeface="微軟正黑體" pitchFamily="34" charset="-120"/>
                <a:ea typeface="微軟正黑體" pitchFamily="34" charset="-120"/>
              </a:rPr>
              <a:t>.~Mar</a:t>
            </a:r>
            <a:r>
              <a:rPr lang="en-US" altLang="zh-TW" sz="1100" dirty="0" smtClean="0">
                <a:latin typeface="微軟正黑體" pitchFamily="34" charset="-120"/>
                <a:ea typeface="微軟正黑體" pitchFamily="34" charset="-120"/>
              </a:rPr>
              <a:t>.</a:t>
            </a:r>
            <a:r>
              <a:rPr lang="zh-TW" altLang="en-US" sz="1100" dirty="0">
                <a:latin typeface="微軟正黑體" pitchFamily="34" charset="-120"/>
                <a:ea typeface="微軟正黑體" pitchFamily="34" charset="-120"/>
              </a:rPr>
              <a:t>）</a:t>
            </a:r>
          </a:p>
        </p:txBody>
      </p:sp>
      <p:sp>
        <p:nvSpPr>
          <p:cNvPr id="27" name="矩形 26"/>
          <p:cNvSpPr/>
          <p:nvPr/>
        </p:nvSpPr>
        <p:spPr bwMode="auto">
          <a:xfrm>
            <a:off x="7973543" y="1241946"/>
            <a:ext cx="486889" cy="1827014"/>
          </a:xfrm>
          <a:prstGeom prst="rect">
            <a:avLst/>
          </a:prstGeom>
          <a:noFill/>
          <a:ln w="254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9" name="向下箭號 28"/>
          <p:cNvSpPr/>
          <p:nvPr/>
        </p:nvSpPr>
        <p:spPr>
          <a:xfrm flipV="1">
            <a:off x="8460432" y="4005063"/>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文字方塊 3"/>
          <p:cNvGrpSpPr>
            <a:grpSpLocks/>
          </p:cNvGrpSpPr>
          <p:nvPr/>
        </p:nvGrpSpPr>
        <p:grpSpPr bwMode="auto">
          <a:xfrm>
            <a:off x="-6350" y="731838"/>
            <a:ext cx="6315075" cy="468312"/>
            <a:chOff x="-4" y="461"/>
            <a:chExt cx="3978" cy="295"/>
          </a:xfrm>
        </p:grpSpPr>
        <p:pic>
          <p:nvPicPr>
            <p:cNvPr id="26630" name="文字方塊 3"/>
            <p:cNvPicPr>
              <a:picLocks noChangeArrowheads="1"/>
            </p:cNvPicPr>
            <p:nvPr/>
          </p:nvPicPr>
          <p:blipFill>
            <a:blip r:embed="rId2" cstate="print"/>
            <a:srcRect/>
            <a:stretch>
              <a:fillRect/>
            </a:stretch>
          </p:blipFill>
          <p:spPr bwMode="auto">
            <a:xfrm>
              <a:off x="-4" y="461"/>
              <a:ext cx="3978" cy="295"/>
            </a:xfrm>
            <a:prstGeom prst="rect">
              <a:avLst/>
            </a:prstGeom>
            <a:noFill/>
            <a:ln w="9525">
              <a:noFill/>
              <a:miter lim="800000"/>
              <a:headEnd/>
              <a:tailEnd/>
            </a:ln>
          </p:spPr>
        </p:pic>
        <p:sp>
          <p:nvSpPr>
            <p:cNvPr id="26631" name="Text Box 4"/>
            <p:cNvSpPr txBox="1">
              <a:spLocks noChangeArrowheads="1"/>
            </p:cNvSpPr>
            <p:nvPr/>
          </p:nvSpPr>
          <p:spPr bwMode="auto">
            <a:xfrm>
              <a:off x="0" y="463"/>
              <a:ext cx="3969" cy="291"/>
            </a:xfrm>
            <a:prstGeom prst="rect">
              <a:avLst/>
            </a:prstGeom>
            <a:noFill/>
            <a:ln w="9525">
              <a:noFill/>
              <a:miter lim="800000"/>
              <a:headEnd/>
              <a:tailEnd/>
            </a:ln>
          </p:spPr>
          <p:txBody>
            <a:bodyPr>
              <a:spAutoFit/>
            </a:bodyPr>
            <a:lstStyle/>
            <a:p>
              <a:r>
                <a:rPr lang="en-US" altLang="zh-TW" sz="2400" b="1">
                  <a:solidFill>
                    <a:schemeClr val="bg1"/>
                  </a:solidFill>
                  <a:latin typeface="微軟正黑體" pitchFamily="34" charset="-120"/>
                  <a:ea typeface="微軟正黑體" pitchFamily="34" charset="-120"/>
                </a:rPr>
                <a:t>THANK</a:t>
              </a:r>
              <a:r>
                <a:rPr lang="zh-TW" altLang="en-US" sz="2400" b="1">
                  <a:solidFill>
                    <a:schemeClr val="bg1"/>
                  </a:solidFill>
                  <a:latin typeface="微軟正黑體" pitchFamily="34" charset="-120"/>
                  <a:ea typeface="微軟正黑體" pitchFamily="34" charset="-120"/>
                </a:rPr>
                <a:t> </a:t>
              </a:r>
              <a:r>
                <a:rPr lang="en-US" altLang="zh-TW" sz="2400" b="1">
                  <a:solidFill>
                    <a:schemeClr val="bg1"/>
                  </a:solidFill>
                  <a:latin typeface="微軟正黑體" pitchFamily="34" charset="-120"/>
                  <a:ea typeface="微軟正黑體" pitchFamily="34" charset="-120"/>
                </a:rPr>
                <a:t>YOU</a:t>
              </a:r>
              <a:r>
                <a:rPr lang="zh-TW" altLang="en-US" sz="2400" b="1">
                  <a:solidFill>
                    <a:schemeClr val="bg1"/>
                  </a:solidFill>
                  <a:latin typeface="微軟正黑體" pitchFamily="34" charset="-120"/>
                  <a:ea typeface="微軟正黑體" pitchFamily="34" charset="-120"/>
                </a:rPr>
                <a:t> </a:t>
              </a:r>
              <a:r>
                <a:rPr lang="en-US" altLang="zh-TW" sz="2400" b="1">
                  <a:solidFill>
                    <a:schemeClr val="bg1"/>
                  </a:solidFill>
                  <a:latin typeface="微軟正黑體" pitchFamily="34" charset="-120"/>
                  <a:ea typeface="微軟正黑體" pitchFamily="34" charset="-120"/>
                </a:rPr>
                <a:t>FOR</a:t>
              </a:r>
              <a:r>
                <a:rPr lang="zh-TW" altLang="en-US" sz="2400" b="1">
                  <a:solidFill>
                    <a:schemeClr val="bg1"/>
                  </a:solidFill>
                  <a:latin typeface="微軟正黑體" pitchFamily="34" charset="-120"/>
                  <a:ea typeface="微軟正黑體" pitchFamily="34" charset="-120"/>
                </a:rPr>
                <a:t> </a:t>
              </a:r>
              <a:r>
                <a:rPr lang="en-US" altLang="zh-TW" sz="2400" b="1">
                  <a:solidFill>
                    <a:schemeClr val="bg1"/>
                  </a:solidFill>
                  <a:latin typeface="微軟正黑體" pitchFamily="34" charset="-120"/>
                  <a:ea typeface="微軟正黑體" pitchFamily="34" charset="-120"/>
                </a:rPr>
                <a:t>YOUR</a:t>
              </a:r>
              <a:r>
                <a:rPr lang="zh-TW" altLang="en-US" sz="2400" b="1">
                  <a:solidFill>
                    <a:schemeClr val="bg1"/>
                  </a:solidFill>
                  <a:latin typeface="微軟正黑體" pitchFamily="34" charset="-120"/>
                  <a:ea typeface="微軟正黑體" pitchFamily="34" charset="-120"/>
                </a:rPr>
                <a:t> </a:t>
              </a:r>
              <a:r>
                <a:rPr lang="en-US" altLang="zh-TW" sz="2400" b="1">
                  <a:solidFill>
                    <a:schemeClr val="bg1"/>
                  </a:solidFill>
                  <a:latin typeface="微軟正黑體" pitchFamily="34" charset="-120"/>
                  <a:ea typeface="微軟正黑體" pitchFamily="34" charset="-120"/>
                </a:rPr>
                <a:t>ATTENTION</a:t>
              </a:r>
              <a:endParaRPr lang="zh-TW" altLang="en-US" sz="2400" b="1">
                <a:solidFill>
                  <a:schemeClr val="bg1"/>
                </a:solidFill>
                <a:latin typeface="微軟正黑體" pitchFamily="34" charset="-120"/>
                <a:ea typeface="微軟正黑體" pitchFamily="34" charset="-120"/>
              </a:endParaRPr>
            </a:p>
          </p:txBody>
        </p:sp>
      </p:grpSp>
      <p:cxnSp>
        <p:nvCxnSpPr>
          <p:cNvPr id="5" name="直線接點 4"/>
          <p:cNvCxnSpPr/>
          <p:nvPr/>
        </p:nvCxnSpPr>
        <p:spPr>
          <a:xfrm>
            <a:off x="0" y="1268413"/>
            <a:ext cx="6300788" cy="0"/>
          </a:xfrm>
          <a:prstGeom prst="line">
            <a:avLst/>
          </a:prstGeom>
          <a:ln w="635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6628" name="圖片 7" descr="裕隆日產汽車大合照.jpg"/>
          <p:cNvPicPr>
            <a:picLocks noChangeAspect="1"/>
          </p:cNvPicPr>
          <p:nvPr/>
        </p:nvPicPr>
        <p:blipFill>
          <a:blip r:embed="rId3" cstate="print"/>
          <a:srcRect t="11389" b="7304"/>
          <a:stretch>
            <a:fillRect/>
          </a:stretch>
        </p:blipFill>
        <p:spPr bwMode="auto">
          <a:xfrm>
            <a:off x="0" y="1341438"/>
            <a:ext cx="9144000" cy="3600450"/>
          </a:xfrm>
          <a:prstGeom prst="rect">
            <a:avLst/>
          </a:prstGeom>
          <a:noFill/>
          <a:ln w="9525">
            <a:noFill/>
            <a:miter lim="800000"/>
            <a:headEnd/>
            <a:tailEnd/>
          </a:ln>
        </p:spPr>
      </p:pic>
      <p:pic>
        <p:nvPicPr>
          <p:cNvPr id="26629" name="Picture 2" descr="C:\Users\520498\Desktop\QA.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3933825"/>
            <a:ext cx="4067175" cy="2713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defRPr/>
            </a:pPr>
            <a:r>
              <a:rPr lang="en-US" altLang="zh-TW" sz="3600" b="1" dirty="0">
                <a:latin typeface="+mn-lt"/>
                <a:ea typeface="微軟正黑體" pitchFamily="34" charset="-120"/>
              </a:rPr>
              <a:t>AGENDA</a:t>
            </a:r>
            <a:endParaRPr lang="zh-TW" altLang="en-US" sz="3600" b="1" dirty="0">
              <a:latin typeface="+mn-lt"/>
              <a:ea typeface="微軟正黑體" pitchFamily="34" charset="-120"/>
            </a:endParaRPr>
          </a:p>
        </p:txBody>
      </p:sp>
      <p:sp>
        <p:nvSpPr>
          <p:cNvPr id="7171" name="AutoShape 2"/>
          <p:cNvSpPr>
            <a:spLocks noChangeArrowheads="1"/>
          </p:cNvSpPr>
          <p:nvPr/>
        </p:nvSpPr>
        <p:spPr bwMode="gray">
          <a:xfrm>
            <a:off x="1436688" y="1389063"/>
            <a:ext cx="6662737" cy="739775"/>
          </a:xfrm>
          <a:prstGeom prst="roundRect">
            <a:avLst>
              <a:gd name="adj" fmla="val 10889"/>
            </a:avLst>
          </a:prstGeom>
          <a:solidFill>
            <a:srgbClr val="0000FF"/>
          </a:solidFill>
          <a:ln w="38100">
            <a:solidFill>
              <a:srgbClr val="FFFFFF"/>
            </a:solidFill>
            <a:round/>
            <a:headEnd/>
            <a:tailEnd/>
          </a:ln>
          <a:effectLst>
            <a:outerShdw blurRad="50800" dist="38100" dir="2700000" algn="tl" rotWithShape="0">
              <a:prstClr val="black">
                <a:alpha val="40000"/>
              </a:prstClr>
            </a:outerShdw>
          </a:effectLst>
        </p:spPr>
        <p:txBody>
          <a:bodyPr wrap="none" anchor="ctr"/>
          <a:lstStyle/>
          <a:p>
            <a:pPr lvl="1">
              <a:defRPr/>
            </a:pPr>
            <a:r>
              <a:rPr lang="en-US" altLang="zh-TW" b="1" dirty="0">
                <a:solidFill>
                  <a:schemeClr val="bg1"/>
                </a:solidFill>
                <a:latin typeface="微軟正黑體" pitchFamily="34" charset="-120"/>
                <a:ea typeface="微軟正黑體" pitchFamily="34" charset="-120"/>
              </a:rPr>
              <a:t>Company Profile</a:t>
            </a:r>
          </a:p>
        </p:txBody>
      </p:sp>
      <p:sp>
        <p:nvSpPr>
          <p:cNvPr id="7172" name="AutoShape 6"/>
          <p:cNvSpPr>
            <a:spLocks noChangeArrowheads="1"/>
          </p:cNvSpPr>
          <p:nvPr/>
        </p:nvSpPr>
        <p:spPr bwMode="gray">
          <a:xfrm>
            <a:off x="1116013" y="1196975"/>
            <a:ext cx="752475" cy="723900"/>
          </a:xfrm>
          <a:prstGeom prst="roundRect">
            <a:avLst>
              <a:gd name="adj" fmla="val 11921"/>
            </a:avLst>
          </a:prstGeom>
          <a:solidFill>
            <a:schemeClr val="bg1"/>
          </a:solidFill>
          <a:ln w="57150">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b="1">
                <a:solidFill>
                  <a:srgbClr val="0000FF"/>
                </a:solidFill>
                <a:latin typeface="微軟正黑體" pitchFamily="34" charset="-120"/>
                <a:ea typeface="微軟正黑體" pitchFamily="34" charset="-120"/>
              </a:rPr>
              <a:t>1</a:t>
            </a:r>
            <a:endParaRPr lang="zh-TW" altLang="en-US" b="1">
              <a:solidFill>
                <a:srgbClr val="0000FF"/>
              </a:solidFill>
              <a:latin typeface="微軟正黑體" pitchFamily="34" charset="-120"/>
              <a:ea typeface="微軟正黑體" pitchFamily="34" charset="-120"/>
            </a:endParaRPr>
          </a:p>
        </p:txBody>
      </p:sp>
      <p:sp>
        <p:nvSpPr>
          <p:cNvPr id="7173" name="AutoShape 2"/>
          <p:cNvSpPr>
            <a:spLocks noChangeArrowheads="1"/>
          </p:cNvSpPr>
          <p:nvPr/>
        </p:nvSpPr>
        <p:spPr bwMode="gray">
          <a:xfrm>
            <a:off x="1436688" y="2400300"/>
            <a:ext cx="6662737" cy="741363"/>
          </a:xfrm>
          <a:prstGeom prst="roundRect">
            <a:avLst>
              <a:gd name="adj" fmla="val 10889"/>
            </a:avLst>
          </a:prstGeom>
          <a:solidFill>
            <a:srgbClr val="0000FF"/>
          </a:solidFill>
          <a:ln w="38100">
            <a:solidFill>
              <a:srgbClr val="FFFFFF"/>
            </a:solidFill>
            <a:round/>
            <a:headEnd/>
            <a:tailEnd/>
          </a:ln>
          <a:effectLst>
            <a:outerShdw blurRad="50800" dist="38100" dir="2700000" algn="tl" rotWithShape="0">
              <a:prstClr val="black">
                <a:alpha val="40000"/>
              </a:prstClr>
            </a:outerShdw>
          </a:effectLst>
        </p:spPr>
        <p:txBody>
          <a:bodyPr wrap="none" anchor="ctr"/>
          <a:lstStyle/>
          <a:p>
            <a:pPr lvl="1">
              <a:defRPr/>
            </a:pPr>
            <a:r>
              <a:rPr lang="en-US" altLang="zh-TW" b="1" dirty="0">
                <a:solidFill>
                  <a:schemeClr val="bg1"/>
                </a:solidFill>
                <a:latin typeface="微軟正黑體" pitchFamily="34" charset="-120"/>
                <a:ea typeface="微軟正黑體" pitchFamily="34" charset="-120"/>
              </a:rPr>
              <a:t>Operation Briefing</a:t>
            </a:r>
          </a:p>
        </p:txBody>
      </p:sp>
      <p:sp>
        <p:nvSpPr>
          <p:cNvPr id="7174" name="AutoShape 6"/>
          <p:cNvSpPr>
            <a:spLocks noChangeArrowheads="1"/>
          </p:cNvSpPr>
          <p:nvPr/>
        </p:nvSpPr>
        <p:spPr bwMode="gray">
          <a:xfrm>
            <a:off x="1116013" y="2209800"/>
            <a:ext cx="752475" cy="723900"/>
          </a:xfrm>
          <a:prstGeom prst="roundRect">
            <a:avLst>
              <a:gd name="adj" fmla="val 11921"/>
            </a:avLst>
          </a:prstGeom>
          <a:solidFill>
            <a:schemeClr val="bg1"/>
          </a:solidFill>
          <a:ln w="57150">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b="1">
                <a:solidFill>
                  <a:srgbClr val="0000FF"/>
                </a:solidFill>
                <a:latin typeface="微軟正黑體" pitchFamily="34" charset="-120"/>
                <a:ea typeface="微軟正黑體" pitchFamily="34" charset="-120"/>
              </a:rPr>
              <a:t>2</a:t>
            </a:r>
            <a:endParaRPr lang="zh-TW" altLang="en-US" b="1">
              <a:solidFill>
                <a:srgbClr val="0000FF"/>
              </a:solidFill>
              <a:latin typeface="微軟正黑體" pitchFamily="34" charset="-120"/>
              <a:ea typeface="微軟正黑體" pitchFamily="34" charset="-120"/>
            </a:endParaRPr>
          </a:p>
        </p:txBody>
      </p:sp>
      <p:sp>
        <p:nvSpPr>
          <p:cNvPr id="7175" name="AutoShape 2"/>
          <p:cNvSpPr>
            <a:spLocks noChangeArrowheads="1"/>
          </p:cNvSpPr>
          <p:nvPr/>
        </p:nvSpPr>
        <p:spPr bwMode="gray">
          <a:xfrm>
            <a:off x="1436688" y="3408363"/>
            <a:ext cx="6662737" cy="741362"/>
          </a:xfrm>
          <a:prstGeom prst="roundRect">
            <a:avLst>
              <a:gd name="adj" fmla="val 10889"/>
            </a:avLst>
          </a:prstGeom>
          <a:solidFill>
            <a:srgbClr val="0000FF"/>
          </a:solidFill>
          <a:ln w="38100">
            <a:solidFill>
              <a:srgbClr val="FFFFFF"/>
            </a:solidFill>
            <a:round/>
            <a:headEnd/>
            <a:tailEnd/>
          </a:ln>
          <a:effectLst>
            <a:outerShdw blurRad="50800" dist="38100" dir="2700000" algn="tl" rotWithShape="0">
              <a:prstClr val="black">
                <a:alpha val="40000"/>
              </a:prstClr>
            </a:outerShdw>
          </a:effectLst>
        </p:spPr>
        <p:txBody>
          <a:bodyPr wrap="none" anchor="ctr"/>
          <a:lstStyle/>
          <a:p>
            <a:pPr lvl="1">
              <a:defRPr/>
            </a:pPr>
            <a:r>
              <a:rPr lang="en-US" altLang="zh-TW" b="1" dirty="0">
                <a:solidFill>
                  <a:schemeClr val="bg1"/>
                </a:solidFill>
                <a:latin typeface="微軟正黑體" pitchFamily="34" charset="-120"/>
                <a:ea typeface="微軟正黑體" pitchFamily="34" charset="-120"/>
              </a:rPr>
              <a:t>Core Strategy</a:t>
            </a:r>
          </a:p>
        </p:txBody>
      </p:sp>
      <p:sp>
        <p:nvSpPr>
          <p:cNvPr id="7176" name="AutoShape 6"/>
          <p:cNvSpPr>
            <a:spLocks noChangeArrowheads="1"/>
          </p:cNvSpPr>
          <p:nvPr/>
        </p:nvSpPr>
        <p:spPr bwMode="gray">
          <a:xfrm>
            <a:off x="1116013" y="3217863"/>
            <a:ext cx="752475" cy="723900"/>
          </a:xfrm>
          <a:prstGeom prst="roundRect">
            <a:avLst>
              <a:gd name="adj" fmla="val 11921"/>
            </a:avLst>
          </a:prstGeom>
          <a:solidFill>
            <a:schemeClr val="bg1"/>
          </a:solidFill>
          <a:ln w="57150">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b="1">
                <a:solidFill>
                  <a:srgbClr val="0000FF"/>
                </a:solidFill>
                <a:latin typeface="微軟正黑體" pitchFamily="34" charset="-120"/>
                <a:ea typeface="微軟正黑體" pitchFamily="34" charset="-120"/>
              </a:rPr>
              <a:t>3</a:t>
            </a:r>
            <a:endParaRPr lang="zh-TW" altLang="en-US" b="1">
              <a:solidFill>
                <a:srgbClr val="0000FF"/>
              </a:solidFill>
              <a:latin typeface="微軟正黑體" pitchFamily="34" charset="-120"/>
              <a:ea typeface="微軟正黑體" pitchFamily="34" charset="-120"/>
            </a:endParaRPr>
          </a:p>
        </p:txBody>
      </p:sp>
      <p:sp>
        <p:nvSpPr>
          <p:cNvPr id="7177" name="AutoShape 2"/>
          <p:cNvSpPr>
            <a:spLocks noChangeArrowheads="1"/>
          </p:cNvSpPr>
          <p:nvPr/>
        </p:nvSpPr>
        <p:spPr bwMode="gray">
          <a:xfrm>
            <a:off x="1436688" y="4413250"/>
            <a:ext cx="6662737" cy="739775"/>
          </a:xfrm>
          <a:prstGeom prst="roundRect">
            <a:avLst>
              <a:gd name="adj" fmla="val 10889"/>
            </a:avLst>
          </a:prstGeom>
          <a:solidFill>
            <a:srgbClr val="0000FF"/>
          </a:solidFill>
          <a:ln w="38100">
            <a:solidFill>
              <a:srgbClr val="FFFFFF"/>
            </a:solidFill>
            <a:round/>
            <a:headEnd/>
            <a:tailEnd/>
          </a:ln>
          <a:effectLst>
            <a:outerShdw blurRad="50800" dist="38100" dir="2700000" algn="tl" rotWithShape="0">
              <a:prstClr val="black">
                <a:alpha val="40000"/>
              </a:prstClr>
            </a:outerShdw>
          </a:effectLst>
        </p:spPr>
        <p:txBody>
          <a:bodyPr wrap="none" anchor="ctr"/>
          <a:lstStyle/>
          <a:p>
            <a:pPr lvl="1">
              <a:defRPr/>
            </a:pPr>
            <a:r>
              <a:rPr lang="en-US" altLang="zh-TW" b="1" dirty="0">
                <a:solidFill>
                  <a:schemeClr val="bg1"/>
                </a:solidFill>
                <a:latin typeface="微軟正黑體" pitchFamily="34" charset="-120"/>
                <a:ea typeface="微軟正黑體" pitchFamily="34" charset="-120"/>
              </a:rPr>
              <a:t>Cross-strait Market Forecast</a:t>
            </a:r>
          </a:p>
        </p:txBody>
      </p:sp>
      <p:sp>
        <p:nvSpPr>
          <p:cNvPr id="7178" name="AutoShape 6"/>
          <p:cNvSpPr>
            <a:spLocks noChangeArrowheads="1"/>
          </p:cNvSpPr>
          <p:nvPr/>
        </p:nvSpPr>
        <p:spPr bwMode="gray">
          <a:xfrm>
            <a:off x="1116013" y="4221163"/>
            <a:ext cx="752475" cy="723900"/>
          </a:xfrm>
          <a:prstGeom prst="roundRect">
            <a:avLst>
              <a:gd name="adj" fmla="val 11921"/>
            </a:avLst>
          </a:prstGeom>
          <a:solidFill>
            <a:schemeClr val="bg1"/>
          </a:solidFill>
          <a:ln w="57150">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b="1">
                <a:solidFill>
                  <a:srgbClr val="0000FF"/>
                </a:solidFill>
                <a:latin typeface="微軟正黑體" pitchFamily="34" charset="-120"/>
                <a:ea typeface="微軟正黑體" pitchFamily="34" charset="-120"/>
              </a:rPr>
              <a:t>4</a:t>
            </a:r>
            <a:endParaRPr lang="zh-TW" altLang="en-US" b="1">
              <a:solidFill>
                <a:srgbClr val="0000FF"/>
              </a:solidFill>
              <a:latin typeface="微軟正黑體" pitchFamily="34" charset="-120"/>
              <a:ea typeface="微軟正黑體" pitchFamily="34" charset="-12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矩形 11"/>
          <p:cNvSpPr/>
          <p:nvPr/>
        </p:nvSpPr>
        <p:spPr>
          <a:xfrm>
            <a:off x="0" y="1557338"/>
            <a:ext cx="5013325" cy="217805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p:cNvSpPr/>
          <p:nvPr/>
        </p:nvSpPr>
        <p:spPr>
          <a:xfrm>
            <a:off x="8532813" y="1557338"/>
            <a:ext cx="611187" cy="2159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196" name="矩形 15"/>
          <p:cNvSpPr>
            <a:spLocks noChangeArrowheads="1"/>
          </p:cNvSpPr>
          <p:nvPr/>
        </p:nvSpPr>
        <p:spPr bwMode="auto">
          <a:xfrm>
            <a:off x="971550" y="1916113"/>
            <a:ext cx="4032250" cy="1570037"/>
          </a:xfrm>
          <a:prstGeom prst="rect">
            <a:avLst/>
          </a:prstGeom>
          <a:noFill/>
          <a:ln w="9525">
            <a:noFill/>
            <a:miter lim="800000"/>
            <a:headEnd/>
            <a:tailEnd/>
          </a:ln>
        </p:spPr>
        <p:txBody>
          <a:bodyPr>
            <a:spAutoFit/>
          </a:bodyPr>
          <a:lstStyle/>
          <a:p>
            <a:pPr algn="ctr"/>
            <a:r>
              <a:rPr lang="en-US" altLang="zh-TW" sz="4800" b="1">
                <a:solidFill>
                  <a:schemeClr val="bg1"/>
                </a:solidFill>
                <a:latin typeface="微軟正黑體" pitchFamily="34" charset="-120"/>
                <a:ea typeface="微軟正黑體" pitchFamily="34" charset="-120"/>
              </a:rPr>
              <a:t>Company Profile</a:t>
            </a:r>
          </a:p>
        </p:txBody>
      </p:sp>
      <p:sp>
        <p:nvSpPr>
          <p:cNvPr id="17" name="矩形 16"/>
          <p:cNvSpPr/>
          <p:nvPr/>
        </p:nvSpPr>
        <p:spPr>
          <a:xfrm>
            <a:off x="0" y="3789363"/>
            <a:ext cx="9144000" cy="1428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203" name="AutoShape 6"/>
          <p:cNvSpPr>
            <a:spLocks noChangeArrowheads="1"/>
          </p:cNvSpPr>
          <p:nvPr/>
        </p:nvSpPr>
        <p:spPr bwMode="gray">
          <a:xfrm>
            <a:off x="179388" y="1700213"/>
            <a:ext cx="754062" cy="806450"/>
          </a:xfrm>
          <a:prstGeom prst="roundRect">
            <a:avLst>
              <a:gd name="adj" fmla="val 0"/>
            </a:avLst>
          </a:prstGeom>
          <a:solidFill>
            <a:srgbClr val="C00000"/>
          </a:solidFill>
          <a:ln w="57150">
            <a:solidFill>
              <a:schemeClr val="bg1"/>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5400" b="1" dirty="0">
                <a:solidFill>
                  <a:schemeClr val="bg1"/>
                </a:solidFill>
                <a:latin typeface="微軟正黑體" pitchFamily="34" charset="-120"/>
                <a:ea typeface="微軟正黑體" pitchFamily="34" charset="-120"/>
              </a:rPr>
              <a:t>1</a:t>
            </a:r>
            <a:endParaRPr lang="zh-TW" altLang="en-US" sz="5400" b="1" dirty="0">
              <a:solidFill>
                <a:schemeClr val="bg1"/>
              </a:solidFill>
              <a:latin typeface="微軟正黑體" pitchFamily="34" charset="-120"/>
              <a:ea typeface="微軟正黑體" pitchFamily="34" charset="-120"/>
            </a:endParaRPr>
          </a:p>
        </p:txBody>
      </p:sp>
      <p:pic>
        <p:nvPicPr>
          <p:cNvPr id="8199" name="Picture 10" descr="http://www.nissan.com.tw/upload/4ec8719d-1584-4da1-a324-f60a686724bc/TC/1280_1024_3.jpg"/>
          <p:cNvPicPr>
            <a:picLocks noChangeAspect="1" noChangeArrowheads="1"/>
          </p:cNvPicPr>
          <p:nvPr/>
        </p:nvPicPr>
        <p:blipFill>
          <a:blip r:embed="rId2" cstate="print"/>
          <a:srcRect b="-90"/>
          <a:stretch>
            <a:fillRect/>
          </a:stretch>
        </p:blipFill>
        <p:spPr bwMode="auto">
          <a:xfrm>
            <a:off x="5076825" y="1557338"/>
            <a:ext cx="3419475" cy="2159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dirty="0" err="1">
                <a:latin typeface="微軟正黑體" pitchFamily="34" charset="-120"/>
                <a:ea typeface="微軟正黑體" pitchFamily="34" charset="-120"/>
              </a:rPr>
              <a:t>Yulon</a:t>
            </a:r>
            <a:r>
              <a:rPr lang="en-US" altLang="zh-TW" sz="3600" b="1" dirty="0">
                <a:latin typeface="微軟正黑體" pitchFamily="34" charset="-120"/>
                <a:ea typeface="微軟正黑體" pitchFamily="34" charset="-120"/>
              </a:rPr>
              <a:t>-Nissan Motor profile</a:t>
            </a:r>
            <a:endParaRPr lang="zh-TW" altLang="en-US" sz="3600" b="1" dirty="0">
              <a:latin typeface="微軟正黑體" pitchFamily="34" charset="-120"/>
              <a:ea typeface="微軟正黑體" pitchFamily="34" charset="-120"/>
            </a:endParaRPr>
          </a:p>
        </p:txBody>
      </p:sp>
      <p:sp>
        <p:nvSpPr>
          <p:cNvPr id="9219" name="Text Box 4"/>
          <p:cNvSpPr txBox="1">
            <a:spLocks noChangeArrowheads="1"/>
          </p:cNvSpPr>
          <p:nvPr/>
        </p:nvSpPr>
        <p:spPr bwMode="auto">
          <a:xfrm>
            <a:off x="2606675" y="1011238"/>
            <a:ext cx="6357938" cy="3170237"/>
          </a:xfrm>
          <a:prstGeom prst="rect">
            <a:avLst/>
          </a:prstGeom>
          <a:noFill/>
          <a:ln w="9525">
            <a:noFill/>
            <a:miter lim="800000"/>
            <a:headEnd/>
            <a:tailEnd/>
          </a:ln>
        </p:spPr>
        <p:txBody>
          <a:bodyPr>
            <a:spAutoFit/>
          </a:bodyPr>
          <a:lstStyle/>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Company name</a:t>
            </a:r>
            <a:r>
              <a:rPr lang="zh-TW" altLang="en-US" sz="2000" b="1" dirty="0">
                <a:latin typeface="微軟正黑體" pitchFamily="34" charset="-120"/>
                <a:ea typeface="微軟正黑體" pitchFamily="34" charset="-120"/>
              </a:rPr>
              <a:t>：</a:t>
            </a:r>
            <a:r>
              <a:rPr lang="en-US" altLang="zh-TW" sz="2000" b="1" dirty="0" err="1">
                <a:latin typeface="微軟正黑體" pitchFamily="34" charset="-120"/>
                <a:ea typeface="微軟正黑體" pitchFamily="34" charset="-120"/>
              </a:rPr>
              <a:t>Yulon</a:t>
            </a:r>
            <a:r>
              <a:rPr lang="en-US" altLang="zh-TW" sz="2000" b="1" dirty="0">
                <a:latin typeface="微軟正黑體" pitchFamily="34" charset="-120"/>
                <a:ea typeface="微軟正黑體" pitchFamily="34" charset="-120"/>
              </a:rPr>
              <a:t>-Nissan Motor Co., Ltd.</a:t>
            </a:r>
            <a:endParaRPr lang="zh-TW" altLang="en-US" sz="2000" b="1" dirty="0">
              <a:latin typeface="微軟正黑體" pitchFamily="34" charset="-120"/>
              <a:ea typeface="微軟正黑體" pitchFamily="34" charset="-120"/>
            </a:endParaRP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Establishment date</a:t>
            </a:r>
            <a:r>
              <a:rPr lang="zh-TW" altLang="en-US" sz="2000" b="1" dirty="0">
                <a:latin typeface="微軟正黑體" pitchFamily="34" charset="-120"/>
                <a:ea typeface="微軟正黑體" pitchFamily="34" charset="-120"/>
              </a:rPr>
              <a:t>：</a:t>
            </a:r>
            <a:r>
              <a:rPr lang="en-US" altLang="zh-TW" sz="2000" b="1" dirty="0">
                <a:latin typeface="微軟正黑體" pitchFamily="34" charset="-120"/>
                <a:ea typeface="微軟正黑體" pitchFamily="34" charset="-120"/>
              </a:rPr>
              <a:t>Oct. </a:t>
            </a:r>
            <a:r>
              <a:rPr lang="en-US" altLang="zh-TW" sz="2000" b="1" dirty="0" smtClean="0">
                <a:latin typeface="微軟正黑體" pitchFamily="34" charset="-120"/>
                <a:ea typeface="微軟正黑體" pitchFamily="34" charset="-120"/>
              </a:rPr>
              <a:t>22</a:t>
            </a:r>
            <a:r>
              <a:rPr lang="en-US" altLang="zh-TW" sz="2000" b="1" baseline="30000" dirty="0" smtClean="0">
                <a:latin typeface="微軟正黑體" pitchFamily="34" charset="-120"/>
                <a:ea typeface="微軟正黑體" pitchFamily="34" charset="-120"/>
              </a:rPr>
              <a:t>nd</a:t>
            </a:r>
            <a:r>
              <a:rPr lang="en-US" altLang="zh-TW" sz="2000" b="1" dirty="0" smtClean="0">
                <a:latin typeface="微軟正黑體" pitchFamily="34" charset="-120"/>
                <a:ea typeface="微軟正黑體" pitchFamily="34" charset="-120"/>
              </a:rPr>
              <a:t> , </a:t>
            </a:r>
            <a:r>
              <a:rPr lang="en-US" altLang="zh-TW" sz="2000" b="1" dirty="0">
                <a:latin typeface="微軟正黑體" pitchFamily="34" charset="-120"/>
                <a:ea typeface="微軟正黑體" pitchFamily="34" charset="-120"/>
              </a:rPr>
              <a:t>2003</a:t>
            </a:r>
            <a:endParaRPr lang="zh-TW" altLang="en-US" sz="2000" b="1" dirty="0">
              <a:latin typeface="微軟正黑體" pitchFamily="34" charset="-120"/>
              <a:ea typeface="微軟正黑體" pitchFamily="34" charset="-120"/>
            </a:endParaRP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Chairman</a:t>
            </a:r>
            <a:r>
              <a:rPr lang="zh-TW" altLang="en-US" sz="2000" b="1" dirty="0">
                <a:latin typeface="微軟正黑體" pitchFamily="34" charset="-120"/>
                <a:ea typeface="微軟正黑體" pitchFamily="34" charset="-120"/>
              </a:rPr>
              <a:t>：</a:t>
            </a:r>
            <a:r>
              <a:rPr lang="en-US" altLang="zh-TW" sz="2000" b="1" dirty="0">
                <a:latin typeface="微軟正黑體" pitchFamily="34" charset="-120"/>
                <a:ea typeface="微軟正黑體" pitchFamily="34" charset="-120"/>
              </a:rPr>
              <a:t>Kenneth, K.T. Yen</a:t>
            </a:r>
            <a:endParaRPr lang="zh-TW" altLang="en-US" sz="2000" b="1" dirty="0">
              <a:latin typeface="微軟正黑體" pitchFamily="34" charset="-120"/>
              <a:ea typeface="微軟正黑體" pitchFamily="34" charset="-120"/>
            </a:endParaRP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President</a:t>
            </a:r>
            <a:r>
              <a:rPr lang="zh-TW" altLang="en-US" sz="2000" b="1" dirty="0">
                <a:latin typeface="微軟正黑體" pitchFamily="34" charset="-120"/>
                <a:ea typeface="微軟正黑體" pitchFamily="34" charset="-120"/>
              </a:rPr>
              <a:t>：</a:t>
            </a:r>
            <a:r>
              <a:rPr lang="en-US" altLang="zh-TW" sz="2000" b="1" dirty="0">
                <a:latin typeface="微軟正黑體" pitchFamily="34" charset="-120"/>
                <a:ea typeface="微軟正黑體" pitchFamily="34" charset="-120"/>
              </a:rPr>
              <a:t>Steve, W.R. </a:t>
            </a:r>
            <a:r>
              <a:rPr lang="en-US" altLang="zh-TW" sz="2000" b="1" dirty="0" err="1">
                <a:latin typeface="微軟正黑體" pitchFamily="34" charset="-120"/>
                <a:ea typeface="微軟正黑體" pitchFamily="34" charset="-120"/>
              </a:rPr>
              <a:t>Tsay</a:t>
            </a:r>
            <a:endParaRPr lang="zh-TW" altLang="en-US" sz="2000" b="1" dirty="0">
              <a:latin typeface="微軟正黑體" pitchFamily="34" charset="-120"/>
              <a:ea typeface="微軟正黑體" pitchFamily="34" charset="-120"/>
            </a:endParaRP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Capital</a:t>
            </a:r>
            <a:r>
              <a:rPr lang="zh-TW" altLang="en-US" sz="2000" b="1" dirty="0">
                <a:latin typeface="微軟正黑體" pitchFamily="34" charset="-120"/>
                <a:ea typeface="微軟正黑體" pitchFamily="34" charset="-120"/>
              </a:rPr>
              <a:t>：</a:t>
            </a:r>
            <a:r>
              <a:rPr lang="en-US" altLang="zh-TW" sz="2000" b="1" dirty="0">
                <a:latin typeface="微軟正黑體" pitchFamily="34" charset="-120"/>
                <a:ea typeface="微軟正黑體" pitchFamily="34" charset="-120"/>
              </a:rPr>
              <a:t>3 billion NTD</a:t>
            </a:r>
          </a:p>
          <a:p>
            <a:pPr marL="385763" indent="-385763">
              <a:spcBef>
                <a:spcPct val="80000"/>
              </a:spcBef>
              <a:buSzPct val="130000"/>
              <a:buFont typeface="Wingdings" pitchFamily="2" charset="2"/>
              <a:buChar char="§"/>
            </a:pPr>
            <a:r>
              <a:rPr lang="en-US" altLang="zh-TW" sz="2000" b="1" dirty="0">
                <a:latin typeface="微軟正黑體" pitchFamily="34" charset="-120"/>
                <a:ea typeface="微軟正黑體" pitchFamily="34" charset="-120"/>
              </a:rPr>
              <a:t>Shareholder structure</a:t>
            </a:r>
            <a:r>
              <a:rPr lang="zh-TW" altLang="en-US" sz="2000" b="1" dirty="0">
                <a:latin typeface="微軟正黑體" pitchFamily="34" charset="-120"/>
                <a:ea typeface="微軟正黑體" pitchFamily="34" charset="-120"/>
              </a:rPr>
              <a:t>：</a:t>
            </a:r>
          </a:p>
        </p:txBody>
      </p:sp>
      <p:pic>
        <p:nvPicPr>
          <p:cNvPr id="9221" name="Picture 6"/>
          <p:cNvPicPr>
            <a:picLocks noChangeAspect="1" noChangeArrowheads="1"/>
          </p:cNvPicPr>
          <p:nvPr/>
        </p:nvPicPr>
        <p:blipFill>
          <a:blip r:embed="rId2" cstate="print"/>
          <a:srcRect r="-73" b="3"/>
          <a:stretch>
            <a:fillRect/>
          </a:stretch>
        </p:blipFill>
        <p:spPr bwMode="auto">
          <a:xfrm>
            <a:off x="3479800" y="4754563"/>
            <a:ext cx="3008313" cy="1711325"/>
          </a:xfrm>
          <a:prstGeom prst="rect">
            <a:avLst/>
          </a:prstGeom>
          <a:noFill/>
          <a:ln w="9525">
            <a:noFill/>
            <a:miter lim="800000"/>
            <a:headEnd/>
            <a:tailEnd/>
          </a:ln>
        </p:spPr>
      </p:pic>
      <p:sp>
        <p:nvSpPr>
          <p:cNvPr id="16" name="文字方塊 15"/>
          <p:cNvSpPr txBox="1"/>
          <p:nvPr/>
        </p:nvSpPr>
        <p:spPr>
          <a:xfrm>
            <a:off x="2268538" y="4941888"/>
            <a:ext cx="1511300" cy="338137"/>
          </a:xfrm>
          <a:prstGeom prst="rect">
            <a:avLst/>
          </a:prstGeom>
          <a:noFill/>
        </p:spPr>
        <p:txBody>
          <a:bodyPr>
            <a:spAutoFit/>
          </a:bodyPr>
          <a:lstStyle/>
          <a:p>
            <a:pPr>
              <a:defRPr/>
            </a:pPr>
            <a:r>
              <a:rPr lang="en-US" altLang="zh-TW" sz="16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Nissan Motor</a:t>
            </a:r>
            <a:endParaRPr lang="zh-TW" altLang="en-US" sz="160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7" name="文字方塊 16"/>
          <p:cNvSpPr txBox="1"/>
          <p:nvPr/>
        </p:nvSpPr>
        <p:spPr>
          <a:xfrm>
            <a:off x="6443663" y="5589588"/>
            <a:ext cx="1584325" cy="338137"/>
          </a:xfrm>
          <a:prstGeom prst="rect">
            <a:avLst/>
          </a:prstGeom>
          <a:noFill/>
        </p:spPr>
        <p:txBody>
          <a:bodyPr>
            <a:spAutoFit/>
          </a:bodyPr>
          <a:lstStyle/>
          <a:p>
            <a:pPr>
              <a:defRPr/>
            </a:pPr>
            <a:r>
              <a:rPr lang="en-US" altLang="zh-TW" sz="1600"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Yulon Motor</a:t>
            </a:r>
            <a:endParaRPr lang="zh-TW" altLang="en-US" sz="1600"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
        <p:nvSpPr>
          <p:cNvPr id="18" name="文字方塊 17"/>
          <p:cNvSpPr txBox="1"/>
          <p:nvPr/>
        </p:nvSpPr>
        <p:spPr>
          <a:xfrm>
            <a:off x="5148263" y="4437063"/>
            <a:ext cx="1079500" cy="338137"/>
          </a:xfrm>
          <a:prstGeom prst="rect">
            <a:avLst/>
          </a:prstGeom>
          <a:noFill/>
        </p:spPr>
        <p:txBody>
          <a:bodyPr>
            <a:spAutoFit/>
          </a:bodyPr>
          <a:lstStyle/>
          <a:p>
            <a:pPr>
              <a:defRPr/>
            </a:pPr>
            <a:r>
              <a:rPr lang="en-US" altLang="zh-TW" sz="1600" dirty="0">
                <a:solidFill>
                  <a:srgbClr val="92D050"/>
                </a:solidFill>
                <a:effectLst>
                  <a:outerShdw blurRad="38100" dist="38100" dir="2700000" algn="tl">
                    <a:srgbClr val="000000">
                      <a:alpha val="43137"/>
                    </a:srgbClr>
                  </a:outerShdw>
                </a:effectLst>
                <a:latin typeface="微軟正黑體" pitchFamily="34" charset="-120"/>
                <a:ea typeface="微軟正黑體" pitchFamily="34" charset="-120"/>
              </a:rPr>
              <a:t>Others</a:t>
            </a:r>
            <a:endParaRPr lang="zh-TW" altLang="en-US" sz="1600" dirty="0">
              <a:solidFill>
                <a:srgbClr val="92D050"/>
              </a:solidFill>
              <a:effectLst>
                <a:outerShdw blurRad="38100" dist="38100" dir="2700000" algn="tl">
                  <a:srgbClr val="000000">
                    <a:alpha val="43137"/>
                  </a:srgbClr>
                </a:outerShdw>
              </a:effectLst>
              <a:latin typeface="微軟正黑體" pitchFamily="34" charset="-120"/>
              <a:ea typeface="微軟正黑體" pitchFamily="34" charset="-120"/>
            </a:endParaRPr>
          </a:p>
        </p:txBody>
      </p:sp>
      <p:pic>
        <p:nvPicPr>
          <p:cNvPr id="10" name="Picture 43"/>
          <p:cNvPicPr>
            <a:picLocks noChangeAspect="1" noChangeArrowheads="1"/>
          </p:cNvPicPr>
          <p:nvPr/>
        </p:nvPicPr>
        <p:blipFill>
          <a:blip r:embed="rId3" cstate="print"/>
          <a:srcRect/>
          <a:stretch>
            <a:fillRect/>
          </a:stretch>
        </p:blipFill>
        <p:spPr bwMode="auto">
          <a:xfrm>
            <a:off x="290513" y="1081088"/>
            <a:ext cx="2193925" cy="3163887"/>
          </a:xfrm>
          <a:prstGeom prst="rect">
            <a:avLst/>
          </a:prstGeom>
          <a:ln>
            <a:noFill/>
          </a:ln>
          <a:effectLst>
            <a:outerShdw blurRad="190500" algn="tl" rotWithShape="0">
              <a:srgbClr val="000000">
                <a:alpha val="70000"/>
              </a:srgbClr>
            </a:outerShdw>
          </a:effectLst>
        </p:spPr>
      </p:pic>
      <p:pic>
        <p:nvPicPr>
          <p:cNvPr id="11" name="Picture 1"/>
          <p:cNvPicPr>
            <a:picLocks noChangeAspect="1" noChangeArrowheads="1"/>
          </p:cNvPicPr>
          <p:nvPr/>
        </p:nvPicPr>
        <p:blipFill>
          <a:blip r:embed="rId4" cstate="print"/>
          <a:srcRect/>
          <a:stretch>
            <a:fillRect/>
          </a:stretch>
        </p:blipFill>
        <p:spPr bwMode="auto">
          <a:xfrm>
            <a:off x="6731781" y="2313224"/>
            <a:ext cx="2088691" cy="31320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5508625" y="2133352"/>
            <a:ext cx="3527425" cy="863600"/>
          </a:xfrm>
          <a:prstGeom prst="roundRect">
            <a:avLst>
              <a:gd name="adj" fmla="val 16667"/>
            </a:avLst>
          </a:prstGeom>
          <a:solidFill>
            <a:srgbClr val="0000FF"/>
          </a:solidFill>
          <a:ln w="38100" algn="ctr">
            <a:noFill/>
            <a:round/>
            <a:headEnd/>
            <a:tailEnd/>
          </a:ln>
          <a:effectLst>
            <a:outerShdw blurRad="50800" dist="38100" dir="2700000" algn="tl" rotWithShape="0">
              <a:prstClr val="black">
                <a:alpha val="40000"/>
              </a:prstClr>
            </a:outerShdw>
          </a:effectLst>
        </p:spPr>
        <p:txBody>
          <a:bodyPr anchor="ctr"/>
          <a:lstStyle/>
          <a:p>
            <a:pPr>
              <a:defRPr/>
            </a:pPr>
            <a:r>
              <a:rPr lang="en-US" altLang="zh-TW" sz="1600" dirty="0">
                <a:solidFill>
                  <a:schemeClr val="bg1"/>
                </a:solidFill>
                <a:latin typeface="微軟正黑體" pitchFamily="34" charset="-120"/>
                <a:ea typeface="微軟正黑體" pitchFamily="34" charset="-120"/>
              </a:rPr>
              <a:t>Full </a:t>
            </a:r>
            <a:r>
              <a:rPr lang="zh-TW" altLang="en-US" sz="1600" dirty="0">
                <a:solidFill>
                  <a:schemeClr val="bg1"/>
                </a:solidFill>
                <a:latin typeface="微軟正黑體" pitchFamily="34" charset="-120"/>
                <a:ea typeface="微軟正黑體" pitchFamily="34" charset="-120"/>
              </a:rPr>
              <a:t> </a:t>
            </a:r>
            <a:r>
              <a:rPr lang="en-US" altLang="zh-TW" sz="1600" dirty="0">
                <a:solidFill>
                  <a:schemeClr val="bg1"/>
                </a:solidFill>
                <a:latin typeface="微軟正黑體" pitchFamily="34" charset="-120"/>
                <a:ea typeface="微軟正黑體" pitchFamily="34" charset="-120"/>
              </a:rPr>
              <a:t>value chain operation of Nissan and Infiniti brand in Taiwan excluding manufacturing process</a:t>
            </a:r>
          </a:p>
        </p:txBody>
      </p:sp>
      <p:sp>
        <p:nvSpPr>
          <p:cNvPr id="231429" name="AutoShape 4"/>
          <p:cNvSpPr>
            <a:spLocks noChangeArrowheads="1"/>
          </p:cNvSpPr>
          <p:nvPr/>
        </p:nvSpPr>
        <p:spPr bwMode="auto">
          <a:xfrm>
            <a:off x="754063" y="3283272"/>
            <a:ext cx="3170237" cy="649288"/>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2400" dirty="0">
                <a:solidFill>
                  <a:srgbClr val="0000FF"/>
                </a:solidFill>
                <a:effectLst>
                  <a:outerShdw blurRad="38100" dist="38100" dir="2700000" algn="tl">
                    <a:srgbClr val="C0C0C0"/>
                  </a:outerShdw>
                </a:effectLst>
                <a:latin typeface="微軟正黑體" pitchFamily="34" charset="-120"/>
                <a:ea typeface="微軟正黑體" pitchFamily="34" charset="-120"/>
              </a:rPr>
              <a:t>Overseas Investment</a:t>
            </a:r>
          </a:p>
        </p:txBody>
      </p:sp>
      <p:sp>
        <p:nvSpPr>
          <p:cNvPr id="12292" name="AutoShape 21"/>
          <p:cNvSpPr>
            <a:spLocks noChangeArrowheads="1"/>
          </p:cNvSpPr>
          <p:nvPr/>
        </p:nvSpPr>
        <p:spPr bwMode="auto">
          <a:xfrm>
            <a:off x="5554663" y="5803478"/>
            <a:ext cx="3481387" cy="57785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a:solidFill>
                  <a:srgbClr val="0000FF"/>
                </a:solidFill>
                <a:latin typeface="微軟正黑體" pitchFamily="34" charset="-120"/>
                <a:ea typeface="微軟正黑體" pitchFamily="34" charset="-120"/>
              </a:rPr>
              <a:t>東風裕隆舊車置換有限公司</a:t>
            </a:r>
            <a:endParaRPr lang="ja-JP" altLang="en-US" sz="1800">
              <a:solidFill>
                <a:srgbClr val="0000FF"/>
              </a:solidFill>
              <a:latin typeface="微軟正黑體" pitchFamily="34" charset="-120"/>
              <a:ea typeface="微軟正黑體" pitchFamily="34" charset="-120"/>
            </a:endParaRPr>
          </a:p>
          <a:p>
            <a:pPr defTabSz="1279525">
              <a:defRPr/>
            </a:pPr>
            <a:r>
              <a:rPr lang="en-US" altLang="ja-JP" sz="1800">
                <a:solidFill>
                  <a:srgbClr val="0000FF"/>
                </a:solidFill>
                <a:latin typeface="微軟正黑體" pitchFamily="34" charset="-120"/>
                <a:ea typeface="微軟正黑體" pitchFamily="34" charset="-120"/>
              </a:rPr>
              <a:t>(</a:t>
            </a:r>
            <a:r>
              <a:rPr lang="en-US" altLang="zh-TW" sz="1800">
                <a:solidFill>
                  <a:srgbClr val="0000FF"/>
                </a:solidFill>
                <a:latin typeface="微軟正黑體" pitchFamily="34" charset="-120"/>
                <a:ea typeface="微軟正黑體" pitchFamily="34" charset="-120"/>
              </a:rPr>
              <a:t>Used Car</a:t>
            </a:r>
            <a:r>
              <a:rPr lang="ja-JP" altLang="en-US" sz="1800">
                <a:solidFill>
                  <a:srgbClr val="0000FF"/>
                </a:solidFill>
                <a:latin typeface="微軟正黑體" pitchFamily="34" charset="-120"/>
                <a:ea typeface="微軟正黑體" pitchFamily="34" charset="-120"/>
              </a:rPr>
              <a:t>）</a:t>
            </a:r>
            <a:endParaRPr lang="zh-TW" altLang="en-US" sz="1800">
              <a:solidFill>
                <a:srgbClr val="0000FF"/>
              </a:solidFill>
              <a:latin typeface="微軟正黑體" pitchFamily="34" charset="-120"/>
              <a:ea typeface="微軟正黑體" pitchFamily="34" charset="-120"/>
            </a:endParaRPr>
          </a:p>
        </p:txBody>
      </p:sp>
      <p:sp>
        <p:nvSpPr>
          <p:cNvPr id="12293" name="AutoShape 22"/>
          <p:cNvSpPr>
            <a:spLocks noChangeArrowheads="1"/>
          </p:cNvSpPr>
          <p:nvPr/>
        </p:nvSpPr>
        <p:spPr bwMode="auto">
          <a:xfrm>
            <a:off x="5554663" y="5189140"/>
            <a:ext cx="3481387" cy="506412"/>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a:solidFill>
                  <a:srgbClr val="0000FF"/>
                </a:solidFill>
                <a:latin typeface="微軟正黑體" pitchFamily="34" charset="-120"/>
                <a:ea typeface="微軟正黑體" pitchFamily="34" charset="-120"/>
              </a:rPr>
              <a:t>深圳聯友科技</a:t>
            </a:r>
            <a:r>
              <a:rPr lang="zh-CN" altLang="en-US" sz="1800">
                <a:solidFill>
                  <a:srgbClr val="0000FF"/>
                </a:solidFill>
                <a:latin typeface="微軟正黑體" pitchFamily="34" charset="-120"/>
                <a:ea typeface="微軟正黑體" pitchFamily="34" charset="-120"/>
              </a:rPr>
              <a:t>有限公司</a:t>
            </a:r>
            <a:r>
              <a:rPr lang="ja-JP" altLang="en-US" sz="1800">
                <a:solidFill>
                  <a:srgbClr val="0000FF"/>
                </a:solidFill>
                <a:latin typeface="微軟正黑體" pitchFamily="34" charset="-120"/>
                <a:ea typeface="微軟正黑體" pitchFamily="34" charset="-120"/>
              </a:rPr>
              <a:t>（</a:t>
            </a:r>
            <a:r>
              <a:rPr lang="en-US" altLang="ja-JP" sz="1800">
                <a:solidFill>
                  <a:srgbClr val="0000FF"/>
                </a:solidFill>
                <a:latin typeface="微軟正黑體" pitchFamily="34" charset="-120"/>
                <a:ea typeface="微軟正黑體" pitchFamily="34" charset="-120"/>
              </a:rPr>
              <a:t>IT</a:t>
            </a:r>
            <a:r>
              <a:rPr lang="ja-JP" altLang="en-US" sz="1800">
                <a:solidFill>
                  <a:srgbClr val="0000FF"/>
                </a:solidFill>
                <a:latin typeface="微軟正黑體" pitchFamily="34" charset="-120"/>
                <a:ea typeface="微軟正黑體" pitchFamily="34" charset="-120"/>
              </a:rPr>
              <a:t>）</a:t>
            </a:r>
            <a:endParaRPr lang="zh-TW" altLang="en-US" sz="1800">
              <a:solidFill>
                <a:srgbClr val="0000FF"/>
              </a:solidFill>
              <a:latin typeface="微軟正黑體" pitchFamily="34" charset="-120"/>
              <a:ea typeface="微軟正黑體" pitchFamily="34" charset="-120"/>
            </a:endParaRPr>
          </a:p>
        </p:txBody>
      </p:sp>
      <p:sp>
        <p:nvSpPr>
          <p:cNvPr id="12294" name="AutoShape 23"/>
          <p:cNvSpPr>
            <a:spLocks noChangeArrowheads="1"/>
          </p:cNvSpPr>
          <p:nvPr/>
        </p:nvSpPr>
        <p:spPr bwMode="auto">
          <a:xfrm>
            <a:off x="5554663" y="4576390"/>
            <a:ext cx="3481387" cy="504825"/>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CN" altLang="en-US" sz="1800">
                <a:solidFill>
                  <a:srgbClr val="0000FF"/>
                </a:solidFill>
                <a:latin typeface="微軟正黑體" pitchFamily="34" charset="-120"/>
                <a:ea typeface="微軟正黑體" pitchFamily="34" charset="-120"/>
              </a:rPr>
              <a:t>風神汽車有限公司 </a:t>
            </a:r>
            <a:r>
              <a:rPr lang="en-US" altLang="ja-JP" sz="1800">
                <a:solidFill>
                  <a:srgbClr val="0000FF"/>
                </a:solidFill>
                <a:latin typeface="微軟正黑體" pitchFamily="34" charset="-120"/>
                <a:ea typeface="微軟正黑體" pitchFamily="34" charset="-120"/>
              </a:rPr>
              <a:t>(</a:t>
            </a:r>
            <a:r>
              <a:rPr lang="en-US" altLang="zh-TW" sz="1800">
                <a:solidFill>
                  <a:srgbClr val="0000FF"/>
                </a:solidFill>
                <a:latin typeface="微軟正黑體" pitchFamily="34" charset="-120"/>
                <a:ea typeface="微軟正黑體" pitchFamily="34" charset="-120"/>
              </a:rPr>
              <a:t>Sales Co.</a:t>
            </a:r>
            <a:r>
              <a:rPr lang="en-US" altLang="ja-JP" sz="1800">
                <a:solidFill>
                  <a:srgbClr val="0000FF"/>
                </a:solidFill>
                <a:latin typeface="微軟正黑體" pitchFamily="34" charset="-120"/>
                <a:ea typeface="微軟正黑體" pitchFamily="34" charset="-120"/>
              </a:rPr>
              <a:t>)</a:t>
            </a:r>
            <a:endParaRPr lang="zh-TW" altLang="en-US" sz="1800">
              <a:solidFill>
                <a:srgbClr val="0000FF"/>
              </a:solidFill>
              <a:latin typeface="微軟正黑體" pitchFamily="34" charset="-120"/>
              <a:ea typeface="微軟正黑體" pitchFamily="34" charset="-120"/>
            </a:endParaRPr>
          </a:p>
        </p:txBody>
      </p:sp>
      <p:sp>
        <p:nvSpPr>
          <p:cNvPr id="12295" name="AutoShape 24"/>
          <p:cNvSpPr>
            <a:spLocks noChangeArrowheads="1"/>
          </p:cNvSpPr>
          <p:nvPr/>
        </p:nvSpPr>
        <p:spPr bwMode="auto">
          <a:xfrm>
            <a:off x="5554663" y="3142928"/>
            <a:ext cx="3481387" cy="646112"/>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dirty="0">
                <a:solidFill>
                  <a:srgbClr val="0000FF"/>
                </a:solidFill>
                <a:latin typeface="微軟正黑體" pitchFamily="34" charset="-120"/>
                <a:ea typeface="微軟正黑體" pitchFamily="34" charset="-120"/>
              </a:rPr>
              <a:t>廣州風神汽車</a:t>
            </a:r>
            <a:r>
              <a:rPr lang="zh-CN" altLang="en-US" sz="1800" dirty="0">
                <a:solidFill>
                  <a:srgbClr val="0000FF"/>
                </a:solidFill>
                <a:latin typeface="微軟正黑體" pitchFamily="34" charset="-120"/>
                <a:ea typeface="微軟正黑體" pitchFamily="34" charset="-120"/>
              </a:rPr>
              <a:t>有限公司 </a:t>
            </a:r>
            <a:r>
              <a:rPr lang="en-US" altLang="zh-CN" sz="1800" dirty="0">
                <a:solidFill>
                  <a:srgbClr val="0000FF"/>
                </a:solidFill>
                <a:latin typeface="微軟正黑體" pitchFamily="34" charset="-120"/>
                <a:ea typeface="微軟正黑體" pitchFamily="34" charset="-120"/>
              </a:rPr>
              <a:t>(Plant)</a:t>
            </a:r>
          </a:p>
          <a:p>
            <a:pPr defTabSz="1279525">
              <a:defRPr/>
            </a:pPr>
            <a:r>
              <a:rPr lang="ja-JP" altLang="en-US" sz="1600" dirty="0">
                <a:solidFill>
                  <a:srgbClr val="0000FF"/>
                </a:solidFill>
                <a:latin typeface="微軟正黑體" pitchFamily="34" charset="-120"/>
                <a:ea typeface="微軟正黑體" pitchFamily="34" charset="-120"/>
              </a:rPr>
              <a:t>（</a:t>
            </a:r>
            <a:r>
              <a:rPr lang="en-US" altLang="ja-JP" sz="1600" dirty="0">
                <a:solidFill>
                  <a:srgbClr val="0000FF"/>
                </a:solidFill>
                <a:latin typeface="微軟正黑體" pitchFamily="34" charset="-120"/>
                <a:ea typeface="微軟正黑體" pitchFamily="34" charset="-120"/>
              </a:rPr>
              <a:t>annual capacity </a:t>
            </a:r>
            <a:r>
              <a:rPr lang="en-US" altLang="ja-JP" sz="1600" dirty="0" smtClean="0">
                <a:solidFill>
                  <a:srgbClr val="0000FF"/>
                </a:solidFill>
                <a:latin typeface="微軟正黑體" pitchFamily="34" charset="-120"/>
                <a:ea typeface="微軟正黑體" pitchFamily="34" charset="-120"/>
              </a:rPr>
              <a:t>1250K </a:t>
            </a:r>
            <a:r>
              <a:rPr lang="en-US" altLang="ja-JP" sz="1600" dirty="0">
                <a:solidFill>
                  <a:srgbClr val="0000FF"/>
                </a:solidFill>
                <a:latin typeface="微軟正黑體" pitchFamily="34" charset="-120"/>
                <a:ea typeface="微軟正黑體" pitchFamily="34" charset="-120"/>
              </a:rPr>
              <a:t>units</a:t>
            </a:r>
            <a:r>
              <a:rPr lang="ja-JP" altLang="en-US" sz="1600" dirty="0">
                <a:solidFill>
                  <a:srgbClr val="0000FF"/>
                </a:solidFill>
                <a:latin typeface="微軟正黑體" pitchFamily="34" charset="-120"/>
                <a:ea typeface="微軟正黑體" pitchFamily="34" charset="-120"/>
              </a:rPr>
              <a:t>）</a:t>
            </a:r>
          </a:p>
        </p:txBody>
      </p:sp>
      <p:sp>
        <p:nvSpPr>
          <p:cNvPr id="12296" name="AutoShape 29"/>
          <p:cNvSpPr>
            <a:spLocks noChangeArrowheads="1"/>
          </p:cNvSpPr>
          <p:nvPr/>
        </p:nvSpPr>
        <p:spPr bwMode="auto">
          <a:xfrm>
            <a:off x="5554663" y="3896965"/>
            <a:ext cx="3481387" cy="57150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dirty="0">
                <a:solidFill>
                  <a:srgbClr val="0000FF"/>
                </a:solidFill>
                <a:latin typeface="微軟正黑體" pitchFamily="34" charset="-120"/>
                <a:ea typeface="微軟正黑體" pitchFamily="34" charset="-120"/>
              </a:rPr>
              <a:t>風神襄陽汽車</a:t>
            </a:r>
            <a:r>
              <a:rPr lang="zh-CN" altLang="en-US" sz="1800" dirty="0">
                <a:solidFill>
                  <a:srgbClr val="0000FF"/>
                </a:solidFill>
                <a:latin typeface="微軟正黑體" pitchFamily="34" charset="-120"/>
                <a:ea typeface="微軟正黑體" pitchFamily="34" charset="-120"/>
              </a:rPr>
              <a:t>有限公司 </a:t>
            </a:r>
            <a:r>
              <a:rPr lang="en-US" altLang="zh-CN" sz="1800" dirty="0">
                <a:solidFill>
                  <a:srgbClr val="0000FF"/>
                </a:solidFill>
                <a:latin typeface="微軟正黑體" pitchFamily="34" charset="-120"/>
                <a:ea typeface="微軟正黑體" pitchFamily="34" charset="-120"/>
              </a:rPr>
              <a:t>(Plant)</a:t>
            </a:r>
          </a:p>
          <a:p>
            <a:pPr defTabSz="1279525">
              <a:defRPr/>
            </a:pPr>
            <a:r>
              <a:rPr lang="ja-JP" altLang="en-US" sz="1600" dirty="0">
                <a:solidFill>
                  <a:srgbClr val="0000FF"/>
                </a:solidFill>
                <a:latin typeface="微軟正黑體" pitchFamily="34" charset="-120"/>
                <a:ea typeface="微軟正黑體" pitchFamily="34" charset="-120"/>
              </a:rPr>
              <a:t>（</a:t>
            </a:r>
            <a:r>
              <a:rPr lang="en-US" altLang="ja-JP" sz="1600" dirty="0">
                <a:solidFill>
                  <a:srgbClr val="0000FF"/>
                </a:solidFill>
                <a:latin typeface="微軟正黑體" pitchFamily="34" charset="-120"/>
                <a:ea typeface="微軟正黑體" pitchFamily="34" charset="-120"/>
              </a:rPr>
              <a:t>annual capacity </a:t>
            </a:r>
            <a:r>
              <a:rPr lang="en-US" altLang="ja-JP" sz="1600" dirty="0" smtClean="0">
                <a:solidFill>
                  <a:srgbClr val="0000FF"/>
                </a:solidFill>
                <a:latin typeface="微軟正黑體" pitchFamily="34" charset="-120"/>
                <a:ea typeface="微軟正黑體" pitchFamily="34" charset="-120"/>
              </a:rPr>
              <a:t>250K </a:t>
            </a:r>
            <a:r>
              <a:rPr lang="en-US" altLang="ja-JP" sz="1600" dirty="0">
                <a:solidFill>
                  <a:srgbClr val="0000FF"/>
                </a:solidFill>
                <a:latin typeface="微軟正黑體" pitchFamily="34" charset="-120"/>
                <a:ea typeface="微軟正黑體" pitchFamily="34" charset="-120"/>
              </a:rPr>
              <a:t>units</a:t>
            </a:r>
            <a:r>
              <a:rPr lang="ja-JP" altLang="en-US" sz="1600" dirty="0">
                <a:solidFill>
                  <a:srgbClr val="0000FF"/>
                </a:solidFill>
                <a:latin typeface="微軟正黑體" pitchFamily="34" charset="-120"/>
                <a:ea typeface="微軟正黑體" pitchFamily="34" charset="-120"/>
              </a:rPr>
              <a:t>）</a:t>
            </a:r>
          </a:p>
        </p:txBody>
      </p:sp>
      <p:sp>
        <p:nvSpPr>
          <p:cNvPr id="10249" name="Rectangle 32"/>
          <p:cNvSpPr>
            <a:spLocks noChangeArrowheads="1"/>
          </p:cNvSpPr>
          <p:nvPr/>
        </p:nvSpPr>
        <p:spPr bwMode="auto">
          <a:xfrm>
            <a:off x="0" y="0"/>
            <a:ext cx="1676400" cy="533400"/>
          </a:xfrm>
          <a:prstGeom prst="rect">
            <a:avLst/>
          </a:prstGeom>
          <a:noFill/>
          <a:ln w="9525">
            <a:noFill/>
            <a:miter lim="800000"/>
            <a:headEnd/>
            <a:tailEnd/>
          </a:ln>
        </p:spPr>
        <p:txBody>
          <a:bodyPr/>
          <a:lstStyle/>
          <a:p>
            <a:pPr marL="812800" indent="-812800">
              <a:spcBef>
                <a:spcPct val="20000"/>
              </a:spcBef>
            </a:pPr>
            <a:r>
              <a:rPr lang="zh-TW" altLang="en-US" sz="2800">
                <a:latin typeface="微軟正黑體" pitchFamily="34" charset="-120"/>
                <a:ea typeface="微軟正黑體" pitchFamily="34" charset="-120"/>
              </a:rPr>
              <a:t>營運範疇</a:t>
            </a:r>
          </a:p>
        </p:txBody>
      </p:sp>
      <p:sp>
        <p:nvSpPr>
          <p:cNvPr id="10250" name="Rectangle 37"/>
          <p:cNvSpPr>
            <a:spLocks noChangeArrowheads="1"/>
          </p:cNvSpPr>
          <p:nvPr/>
        </p:nvSpPr>
        <p:spPr bwMode="auto">
          <a:xfrm>
            <a:off x="0" y="0"/>
            <a:ext cx="9144000" cy="771525"/>
          </a:xfrm>
          <a:prstGeom prst="rect">
            <a:avLst/>
          </a:prstGeom>
          <a:solidFill>
            <a:schemeClr val="bg1"/>
          </a:solidFill>
          <a:ln w="9525" algn="ctr">
            <a:noFill/>
            <a:miter lim="800000"/>
            <a:headEnd/>
            <a:tailEnd/>
          </a:ln>
        </p:spPr>
        <p:txBody>
          <a:bodyPr wrap="none" anchor="ctr"/>
          <a:lstStyle/>
          <a:p>
            <a:endParaRPr lang="zh-TW" altLang="zh-TW">
              <a:latin typeface="微軟正黑體" pitchFamily="34" charset="-120"/>
              <a:ea typeface="微軟正黑體" pitchFamily="34" charset="-120"/>
            </a:endParaRPr>
          </a:p>
        </p:txBody>
      </p:sp>
      <p:sp>
        <p:nvSpPr>
          <p:cNvPr id="10251" name="Rectangle 93"/>
          <p:cNvSpPr>
            <a:spLocks noChangeArrowheads="1"/>
          </p:cNvSpPr>
          <p:nvPr/>
        </p:nvSpPr>
        <p:spPr bwMode="auto">
          <a:xfrm>
            <a:off x="0" y="0"/>
            <a:ext cx="9144000" cy="771525"/>
          </a:xfrm>
          <a:prstGeom prst="rect">
            <a:avLst/>
          </a:prstGeom>
          <a:solidFill>
            <a:schemeClr val="bg1"/>
          </a:solidFill>
          <a:ln w="9525" algn="ctr">
            <a:noFill/>
            <a:miter lim="800000"/>
            <a:headEnd/>
            <a:tailEnd/>
          </a:ln>
        </p:spPr>
        <p:txBody>
          <a:bodyPr wrap="none" anchor="ctr"/>
          <a:lstStyle/>
          <a:p>
            <a:endParaRPr lang="zh-TW" altLang="zh-TW">
              <a:latin typeface="微軟正黑體" pitchFamily="34" charset="-120"/>
              <a:ea typeface="微軟正黑體" pitchFamily="34" charset="-120"/>
            </a:endParaRPr>
          </a:p>
        </p:txBody>
      </p:sp>
      <p:sp>
        <p:nvSpPr>
          <p:cNvPr id="12300" name="Text Box 92"/>
          <p:cNvSpPr txBox="1">
            <a:spLocks noChangeArrowheads="1"/>
          </p:cNvSpPr>
          <p:nvPr/>
        </p:nvSpPr>
        <p:spPr bwMode="auto">
          <a:xfrm>
            <a:off x="6804025" y="749300"/>
            <a:ext cx="1944688" cy="304800"/>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spcBef>
                <a:spcPct val="50000"/>
              </a:spcBef>
              <a:defRPr/>
            </a:pPr>
            <a:r>
              <a:rPr lang="zh-TW" altLang="en-US" sz="1400">
                <a:solidFill>
                  <a:srgbClr val="FFFFFF"/>
                </a:solidFill>
                <a:latin typeface="微軟正黑體" pitchFamily="34" charset="-120"/>
                <a:ea typeface="微軟正黑體" pitchFamily="34" charset="-120"/>
              </a:rPr>
              <a:t>創新 </a:t>
            </a:r>
            <a:r>
              <a:rPr lang="en-US" altLang="zh-TW" sz="1400">
                <a:solidFill>
                  <a:srgbClr val="FFFFFF"/>
                </a:solidFill>
                <a:latin typeface="微軟正黑體" pitchFamily="34" charset="-120"/>
                <a:ea typeface="微軟正黑體" pitchFamily="34" charset="-120"/>
                <a:sym typeface="Wingdings" pitchFamily="2" charset="2"/>
              </a:rPr>
              <a:t>‧ </a:t>
            </a:r>
            <a:r>
              <a:rPr lang="zh-TW" altLang="en-US" sz="1400">
                <a:solidFill>
                  <a:srgbClr val="FFFFFF"/>
                </a:solidFill>
                <a:latin typeface="微軟正黑體" pitchFamily="34" charset="-120"/>
                <a:ea typeface="微軟正黑體" pitchFamily="34" charset="-120"/>
              </a:rPr>
              <a:t>速度 </a:t>
            </a:r>
            <a:r>
              <a:rPr lang="en-US" altLang="zh-TW" sz="1400">
                <a:solidFill>
                  <a:srgbClr val="FFFFFF"/>
                </a:solidFill>
                <a:latin typeface="微軟正黑體" pitchFamily="34" charset="-120"/>
                <a:ea typeface="微軟正黑體" pitchFamily="34" charset="-120"/>
                <a:sym typeface="Wingdings" pitchFamily="2" charset="2"/>
              </a:rPr>
              <a:t>‧ </a:t>
            </a:r>
            <a:r>
              <a:rPr lang="zh-TW" altLang="en-US" sz="1400">
                <a:solidFill>
                  <a:srgbClr val="FFFFFF"/>
                </a:solidFill>
                <a:latin typeface="微軟正黑體" pitchFamily="34" charset="-120"/>
                <a:ea typeface="微軟正黑體" pitchFamily="34" charset="-120"/>
              </a:rPr>
              <a:t>團隊</a:t>
            </a:r>
          </a:p>
        </p:txBody>
      </p:sp>
      <p:sp>
        <p:nvSpPr>
          <p:cNvPr id="41" name="AutoShape 4"/>
          <p:cNvSpPr>
            <a:spLocks noChangeArrowheads="1"/>
          </p:cNvSpPr>
          <p:nvPr/>
        </p:nvSpPr>
        <p:spPr bwMode="auto">
          <a:xfrm>
            <a:off x="754063" y="2234952"/>
            <a:ext cx="3170237" cy="649288"/>
          </a:xfrm>
          <a:prstGeom prst="roundRect">
            <a:avLst>
              <a:gd name="adj" fmla="val 16667"/>
            </a:avLst>
          </a:prstGeom>
          <a:solidFill>
            <a:srgbClr val="0000FF"/>
          </a:solidFill>
          <a:ln w="38100" algn="ctr">
            <a:no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2400" dirty="0">
                <a:solidFill>
                  <a:schemeClr val="bg1"/>
                </a:solidFill>
                <a:effectLst>
                  <a:outerShdw blurRad="38100" dist="38100" dir="2700000" algn="tl">
                    <a:srgbClr val="C0C0C0"/>
                  </a:outerShdw>
                </a:effectLst>
                <a:latin typeface="微軟正黑體" pitchFamily="34" charset="-120"/>
                <a:ea typeface="微軟正黑體" pitchFamily="34" charset="-120"/>
              </a:rPr>
              <a:t>Domestic Business</a:t>
            </a:r>
          </a:p>
        </p:txBody>
      </p:sp>
      <p:sp>
        <p:nvSpPr>
          <p:cNvPr id="43" name="矩形 42"/>
          <p:cNvSpPr/>
          <p:nvPr/>
        </p:nvSpPr>
        <p:spPr>
          <a:xfrm>
            <a:off x="130175" y="765175"/>
            <a:ext cx="8883650" cy="1223963"/>
          </a:xfrm>
          <a:prstGeom prst="rect">
            <a:avLst/>
          </a:prstGeom>
          <a:solidFill>
            <a:schemeClr val="bg1"/>
          </a:solidFill>
          <a:ln w="508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66700" indent="-266700">
              <a:spcBef>
                <a:spcPts val="1200"/>
              </a:spcBef>
              <a:buFont typeface="+mj-lt"/>
              <a:buAutoNum type="arabicPeriod"/>
              <a:defRPr/>
            </a:pPr>
            <a:r>
              <a:rPr lang="en-US" altLang="zh-TW" sz="1800" b="1" dirty="0">
                <a:solidFill>
                  <a:schemeClr val="tx1"/>
                </a:solidFill>
                <a:latin typeface="微軟正黑體" pitchFamily="34" charset="-120"/>
                <a:ea typeface="微軟正黑體" pitchFamily="34" charset="-120"/>
              </a:rPr>
              <a:t>Full value chain operation of Nissan and Infiniti brand in Taiwan excluding manufacturing process</a:t>
            </a:r>
          </a:p>
          <a:p>
            <a:pPr marL="266700" indent="-266700">
              <a:spcBef>
                <a:spcPts val="1200"/>
              </a:spcBef>
              <a:buFont typeface="+mj-lt"/>
              <a:buAutoNum type="arabicPeriod"/>
              <a:defRPr/>
            </a:pPr>
            <a:r>
              <a:rPr lang="en-US" altLang="zh-TW" sz="1800" b="1" dirty="0">
                <a:solidFill>
                  <a:schemeClr val="tx1"/>
                </a:solidFill>
                <a:latin typeface="微軟正黑體" pitchFamily="34" charset="-120"/>
                <a:ea typeface="微軟正黑體" pitchFamily="34" charset="-120"/>
              </a:rPr>
              <a:t>Joint cooperation with DongFeng Motor for PRC market development</a:t>
            </a:r>
          </a:p>
        </p:txBody>
      </p:sp>
      <p:cxnSp>
        <p:nvCxnSpPr>
          <p:cNvPr id="45" name="肘形接點 44"/>
          <p:cNvCxnSpPr>
            <a:stCxn id="12318" idx="3"/>
            <a:endCxn id="12295" idx="1"/>
          </p:cNvCxnSpPr>
          <p:nvPr/>
        </p:nvCxnSpPr>
        <p:spPr>
          <a:xfrm flipV="1">
            <a:off x="3494088" y="3465984"/>
            <a:ext cx="2060575" cy="2374751"/>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肘形接點 49"/>
          <p:cNvCxnSpPr>
            <a:stCxn id="12318" idx="3"/>
            <a:endCxn id="12296" idx="1"/>
          </p:cNvCxnSpPr>
          <p:nvPr/>
        </p:nvCxnSpPr>
        <p:spPr>
          <a:xfrm flipV="1">
            <a:off x="3494088" y="4182715"/>
            <a:ext cx="2060575" cy="1658020"/>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肘形接點 52"/>
          <p:cNvCxnSpPr>
            <a:stCxn id="12318" idx="3"/>
            <a:endCxn id="12294" idx="1"/>
          </p:cNvCxnSpPr>
          <p:nvPr/>
        </p:nvCxnSpPr>
        <p:spPr>
          <a:xfrm flipV="1">
            <a:off x="3494088" y="4828803"/>
            <a:ext cx="2060575" cy="1011932"/>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6" name="肘形接點 55"/>
          <p:cNvCxnSpPr>
            <a:stCxn id="12318" idx="3"/>
            <a:endCxn id="12293" idx="1"/>
          </p:cNvCxnSpPr>
          <p:nvPr/>
        </p:nvCxnSpPr>
        <p:spPr>
          <a:xfrm flipV="1">
            <a:off x="3494088" y="5442346"/>
            <a:ext cx="2060575" cy="398389"/>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9" name="肘形接點 58"/>
          <p:cNvCxnSpPr>
            <a:stCxn id="12318" idx="3"/>
            <a:endCxn id="12292" idx="1"/>
          </p:cNvCxnSpPr>
          <p:nvPr/>
        </p:nvCxnSpPr>
        <p:spPr>
          <a:xfrm>
            <a:off x="3494088" y="5840735"/>
            <a:ext cx="2060575" cy="251668"/>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直線接點 62"/>
          <p:cNvCxnSpPr>
            <a:stCxn id="41" idx="3"/>
            <a:endCxn id="12290" idx="1"/>
          </p:cNvCxnSpPr>
          <p:nvPr/>
        </p:nvCxnSpPr>
        <p:spPr>
          <a:xfrm>
            <a:off x="3924300" y="2560390"/>
            <a:ext cx="1584325" cy="4762"/>
          </a:xfrm>
          <a:prstGeom prst="line">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310" name="AutoShape 4"/>
          <p:cNvSpPr>
            <a:spLocks noChangeArrowheads="1"/>
          </p:cNvSpPr>
          <p:nvPr/>
        </p:nvSpPr>
        <p:spPr bwMode="auto">
          <a:xfrm>
            <a:off x="106363" y="2234952"/>
            <a:ext cx="546100" cy="62865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2800" b="1" dirty="0">
                <a:solidFill>
                  <a:srgbClr val="0000FF"/>
                </a:solidFill>
                <a:latin typeface="微軟正黑體" pitchFamily="34" charset="-120"/>
                <a:ea typeface="微軟正黑體" pitchFamily="34" charset="-120"/>
              </a:rPr>
              <a:t>1</a:t>
            </a:r>
            <a:endParaRPr lang="zh-TW" altLang="en-US" sz="2800" b="1" dirty="0">
              <a:solidFill>
                <a:srgbClr val="0000FF"/>
              </a:solidFill>
              <a:latin typeface="微軟正黑體" pitchFamily="34" charset="-120"/>
              <a:ea typeface="微軟正黑體" pitchFamily="34" charset="-120"/>
            </a:endParaRPr>
          </a:p>
        </p:txBody>
      </p:sp>
      <p:sp>
        <p:nvSpPr>
          <p:cNvPr id="12311" name="AutoShape 4"/>
          <p:cNvSpPr>
            <a:spLocks noChangeArrowheads="1"/>
          </p:cNvSpPr>
          <p:nvPr/>
        </p:nvSpPr>
        <p:spPr bwMode="auto">
          <a:xfrm>
            <a:off x="106363" y="3283272"/>
            <a:ext cx="546100" cy="62865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wrap="none" anchor="ctr"/>
          <a:lstStyle/>
          <a:p>
            <a:pPr algn="ctr">
              <a:defRPr/>
            </a:pPr>
            <a:r>
              <a:rPr lang="en-US" altLang="zh-TW" sz="2800" b="1">
                <a:solidFill>
                  <a:srgbClr val="0000FF"/>
                </a:solidFill>
                <a:latin typeface="微軟正黑體" pitchFamily="34" charset="-120"/>
                <a:ea typeface="微軟正黑體" pitchFamily="34" charset="-120"/>
              </a:rPr>
              <a:t>2</a:t>
            </a:r>
            <a:endParaRPr lang="zh-TW" altLang="en-US" sz="2800" b="1">
              <a:solidFill>
                <a:srgbClr val="0000FF"/>
              </a:solidFill>
              <a:latin typeface="微軟正黑體" pitchFamily="34" charset="-120"/>
              <a:ea typeface="微軟正黑體" pitchFamily="34" charset="-120"/>
            </a:endParaRPr>
          </a:p>
        </p:txBody>
      </p:sp>
      <p:sp>
        <p:nvSpPr>
          <p:cNvPr id="12312" name="文字方塊 68"/>
          <p:cNvSpPr txBox="1">
            <a:spLocks noChangeArrowheads="1"/>
          </p:cNvSpPr>
          <p:nvPr/>
        </p:nvSpPr>
        <p:spPr bwMode="auto">
          <a:xfrm>
            <a:off x="4572000" y="3090863"/>
            <a:ext cx="720725" cy="338137"/>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40%</a:t>
            </a:r>
            <a:endParaRPr lang="zh-TW" altLang="en-US" sz="1600" b="1" dirty="0">
              <a:solidFill>
                <a:srgbClr val="0000FF"/>
              </a:solidFill>
              <a:latin typeface="微軟正黑體" pitchFamily="34" charset="-120"/>
              <a:ea typeface="微軟正黑體" pitchFamily="34" charset="-120"/>
            </a:endParaRPr>
          </a:p>
        </p:txBody>
      </p:sp>
      <p:sp>
        <p:nvSpPr>
          <p:cNvPr id="12313" name="文字方塊 69"/>
          <p:cNvSpPr txBox="1">
            <a:spLocks noChangeArrowheads="1"/>
          </p:cNvSpPr>
          <p:nvPr/>
        </p:nvSpPr>
        <p:spPr bwMode="auto">
          <a:xfrm>
            <a:off x="4572000" y="3810942"/>
            <a:ext cx="936625" cy="338138"/>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16.55%</a:t>
            </a:r>
            <a:endParaRPr lang="zh-TW" altLang="en-US" sz="1600" b="1" dirty="0">
              <a:solidFill>
                <a:srgbClr val="0000FF"/>
              </a:solidFill>
              <a:latin typeface="微軟正黑體" pitchFamily="34" charset="-120"/>
              <a:ea typeface="微軟正黑體" pitchFamily="34" charset="-120"/>
            </a:endParaRPr>
          </a:p>
        </p:txBody>
      </p:sp>
      <p:sp>
        <p:nvSpPr>
          <p:cNvPr id="12314" name="文字方塊 70"/>
          <p:cNvSpPr txBox="1">
            <a:spLocks noChangeArrowheads="1"/>
          </p:cNvSpPr>
          <p:nvPr/>
        </p:nvSpPr>
        <p:spPr bwMode="auto">
          <a:xfrm>
            <a:off x="4572000" y="4457427"/>
            <a:ext cx="1008063" cy="339725"/>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33.12%</a:t>
            </a:r>
            <a:endParaRPr lang="zh-TW" altLang="en-US" sz="1600" b="1" dirty="0">
              <a:solidFill>
                <a:srgbClr val="0000FF"/>
              </a:solidFill>
              <a:latin typeface="微軟正黑體" pitchFamily="34" charset="-120"/>
              <a:ea typeface="微軟正黑體" pitchFamily="34" charset="-120"/>
            </a:endParaRPr>
          </a:p>
        </p:txBody>
      </p:sp>
      <p:sp>
        <p:nvSpPr>
          <p:cNvPr id="12315" name="文字方塊 71"/>
          <p:cNvSpPr txBox="1">
            <a:spLocks noChangeArrowheads="1"/>
          </p:cNvSpPr>
          <p:nvPr/>
        </p:nvSpPr>
        <p:spPr bwMode="auto">
          <a:xfrm>
            <a:off x="4572000" y="5085184"/>
            <a:ext cx="865188" cy="338137"/>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45%</a:t>
            </a:r>
            <a:endParaRPr lang="zh-TW" altLang="en-US" sz="1600" b="1" dirty="0">
              <a:solidFill>
                <a:srgbClr val="0000FF"/>
              </a:solidFill>
              <a:latin typeface="微軟正黑體" pitchFamily="34" charset="-120"/>
              <a:ea typeface="微軟正黑體" pitchFamily="34" charset="-120"/>
            </a:endParaRPr>
          </a:p>
        </p:txBody>
      </p:sp>
      <p:sp>
        <p:nvSpPr>
          <p:cNvPr id="12316" name="文字方塊 72"/>
          <p:cNvSpPr txBox="1">
            <a:spLocks noChangeArrowheads="1"/>
          </p:cNvSpPr>
          <p:nvPr/>
        </p:nvSpPr>
        <p:spPr bwMode="auto">
          <a:xfrm>
            <a:off x="4572000" y="5733628"/>
            <a:ext cx="1152525" cy="338138"/>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en-US" altLang="zh-TW" sz="1600" b="1" dirty="0">
                <a:solidFill>
                  <a:srgbClr val="0000FF"/>
                </a:solidFill>
                <a:latin typeface="微軟正黑體" pitchFamily="34" charset="-120"/>
                <a:ea typeface="微軟正黑體" pitchFamily="34" charset="-120"/>
              </a:rPr>
              <a:t>49%</a:t>
            </a:r>
            <a:endParaRPr lang="zh-TW" altLang="en-US" sz="1600" b="1" dirty="0">
              <a:solidFill>
                <a:srgbClr val="0000FF"/>
              </a:solidFill>
              <a:latin typeface="微軟正黑體" pitchFamily="34" charset="-120"/>
              <a:ea typeface="微軟正黑體" pitchFamily="34" charset="-120"/>
            </a:endParaRPr>
          </a:p>
        </p:txBody>
      </p:sp>
      <p:sp>
        <p:nvSpPr>
          <p:cNvPr id="12317" name="AutoShape 22"/>
          <p:cNvSpPr>
            <a:spLocks noChangeArrowheads="1"/>
          </p:cNvSpPr>
          <p:nvPr/>
        </p:nvSpPr>
        <p:spPr bwMode="auto">
          <a:xfrm>
            <a:off x="1836738" y="4435797"/>
            <a:ext cx="1655762" cy="649288"/>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dirty="0">
                <a:solidFill>
                  <a:srgbClr val="0000FF"/>
                </a:solidFill>
                <a:latin typeface="微軟正黑體" pitchFamily="34" charset="-120"/>
                <a:ea typeface="微軟正黑體" pitchFamily="34" charset="-120"/>
              </a:rPr>
              <a:t>義展海外投資股份有限公司</a:t>
            </a:r>
          </a:p>
        </p:txBody>
      </p:sp>
      <p:sp>
        <p:nvSpPr>
          <p:cNvPr id="12318" name="AutoShape 22"/>
          <p:cNvSpPr>
            <a:spLocks noChangeArrowheads="1"/>
          </p:cNvSpPr>
          <p:nvPr/>
        </p:nvSpPr>
        <p:spPr bwMode="auto">
          <a:xfrm>
            <a:off x="1836738" y="5516885"/>
            <a:ext cx="1657350" cy="647700"/>
          </a:xfrm>
          <a:prstGeom prst="roundRect">
            <a:avLst>
              <a:gd name="adj" fmla="val 16667"/>
            </a:avLst>
          </a:prstGeom>
          <a:solidFill>
            <a:schemeClr val="bg1"/>
          </a:solidFill>
          <a:ln w="38100" algn="ctr">
            <a:solidFill>
              <a:srgbClr val="0000FF"/>
            </a:solidFill>
            <a:round/>
            <a:headEnd/>
            <a:tailEnd/>
          </a:ln>
          <a:effectLst>
            <a:outerShdw blurRad="50800" dist="38100" dir="2700000" algn="tl" rotWithShape="0">
              <a:prstClr val="black">
                <a:alpha val="40000"/>
              </a:prstClr>
            </a:outerShdw>
          </a:effectLst>
        </p:spPr>
        <p:txBody>
          <a:bodyPr anchor="ctr"/>
          <a:lstStyle/>
          <a:p>
            <a:pPr defTabSz="1279525">
              <a:defRPr/>
            </a:pPr>
            <a:r>
              <a:rPr lang="zh-TW" altLang="en-US" sz="1800">
                <a:solidFill>
                  <a:srgbClr val="0000FF"/>
                </a:solidFill>
                <a:latin typeface="微軟正黑體" pitchFamily="34" charset="-120"/>
                <a:ea typeface="微軟正黑體" pitchFamily="34" charset="-120"/>
              </a:rPr>
              <a:t>義華大陸投資股份有限公司</a:t>
            </a:r>
          </a:p>
        </p:txBody>
      </p:sp>
      <p:cxnSp>
        <p:nvCxnSpPr>
          <p:cNvPr id="33" name="肘形接點 32"/>
          <p:cNvCxnSpPr>
            <a:stCxn id="231429" idx="2"/>
            <a:endCxn id="12317" idx="1"/>
          </p:cNvCxnSpPr>
          <p:nvPr/>
        </p:nvCxnSpPr>
        <p:spPr>
          <a:xfrm rot="5400000">
            <a:off x="1674019" y="4095279"/>
            <a:ext cx="827087" cy="501650"/>
          </a:xfrm>
          <a:prstGeom prst="bentConnector4">
            <a:avLst>
              <a:gd name="adj1" fmla="val 30393"/>
              <a:gd name="adj2" fmla="val 145514"/>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肘形接點 35"/>
          <p:cNvCxnSpPr>
            <a:stCxn id="12317" idx="2"/>
            <a:endCxn id="12318" idx="0"/>
          </p:cNvCxnSpPr>
          <p:nvPr/>
        </p:nvCxnSpPr>
        <p:spPr>
          <a:xfrm rot="16200000" flipH="1">
            <a:off x="2449513" y="5300985"/>
            <a:ext cx="431800" cy="0"/>
          </a:xfrm>
          <a:prstGeom prst="bentConnector3">
            <a:avLst>
              <a:gd name="adj1" fmla="val 50000"/>
            </a:avLst>
          </a:prstGeom>
          <a:ln w="31750">
            <a:solidFill>
              <a:srgbClr val="0000FF"/>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272"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Operation Scope</a:t>
            </a:r>
            <a:endParaRPr lang="zh-TW" altLang="en-US" sz="3600" b="1">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2"/>
          <p:cNvSpPr>
            <a:spLocks noChangeArrowheads="1"/>
          </p:cNvSpPr>
          <p:nvPr/>
        </p:nvSpPr>
        <p:spPr bwMode="auto">
          <a:xfrm>
            <a:off x="2700338" y="3429000"/>
            <a:ext cx="4967287" cy="685800"/>
          </a:xfrm>
          <a:prstGeom prst="rect">
            <a:avLst/>
          </a:prstGeom>
          <a:solidFill>
            <a:srgbClr val="DC4C4C"/>
          </a:solidFill>
          <a:ln w="28575">
            <a:noFill/>
            <a:prstDash val="sysDot"/>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defRPr/>
            </a:pPr>
            <a:endParaRPr lang="zh-TW" altLang="en-US">
              <a:latin typeface="微軟正黑體" pitchFamily="34" charset="-120"/>
              <a:ea typeface="微軟正黑體" pitchFamily="34" charset="-120"/>
            </a:endParaRPr>
          </a:p>
        </p:txBody>
      </p:sp>
      <p:sp>
        <p:nvSpPr>
          <p:cNvPr id="13316" name="Rectangle 8"/>
          <p:cNvSpPr>
            <a:spLocks noChangeArrowheads="1"/>
          </p:cNvSpPr>
          <p:nvPr/>
        </p:nvSpPr>
        <p:spPr bwMode="auto">
          <a:xfrm>
            <a:off x="250825" y="2565400"/>
            <a:ext cx="8713788" cy="685800"/>
          </a:xfrm>
          <a:prstGeom prst="rect">
            <a:avLst/>
          </a:prstGeom>
          <a:solidFill>
            <a:srgbClr val="800080"/>
          </a:solidFill>
          <a:ln w="28575">
            <a:noFill/>
            <a:prstDash val="sysDot"/>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defRPr/>
            </a:pPr>
            <a:endParaRPr lang="zh-TW" altLang="en-US">
              <a:latin typeface="微軟正黑體" pitchFamily="34" charset="-120"/>
              <a:ea typeface="微軟正黑體" pitchFamily="34" charset="-120"/>
            </a:endParaRPr>
          </a:p>
        </p:txBody>
      </p:sp>
      <p:sp>
        <p:nvSpPr>
          <p:cNvPr id="13317" name="Rectangle 7"/>
          <p:cNvSpPr>
            <a:spLocks noChangeArrowheads="1"/>
          </p:cNvSpPr>
          <p:nvPr/>
        </p:nvSpPr>
        <p:spPr bwMode="auto">
          <a:xfrm>
            <a:off x="3463925" y="1779588"/>
            <a:ext cx="3987800" cy="609600"/>
          </a:xfrm>
          <a:prstGeom prst="rect">
            <a:avLst/>
          </a:prstGeom>
          <a:solidFill>
            <a:srgbClr val="0033CC"/>
          </a:solidFill>
          <a:ln w="28575">
            <a:noFill/>
            <a:prstDash val="sysDot"/>
            <a:miter lim="800000"/>
            <a:headEnd/>
            <a:tailEnd/>
          </a:ln>
          <a:effectLst>
            <a:outerShdw blurRad="50800" dist="38100" dir="2700000" algn="tl" rotWithShape="0">
              <a:prstClr val="black">
                <a:alpha val="40000"/>
              </a:prstClr>
            </a:outerShdw>
          </a:effectLst>
        </p:spPr>
        <p:txBody>
          <a:bodyPr wrap="none" lIns="90000" tIns="46800" rIns="90000" bIns="46800" anchor="ctr"/>
          <a:lstStyle/>
          <a:p>
            <a:pPr>
              <a:defRPr/>
            </a:pPr>
            <a:endParaRPr lang="zh-TW" altLang="en-US">
              <a:latin typeface="微軟正黑體" pitchFamily="34" charset="-120"/>
              <a:ea typeface="微軟正黑體" pitchFamily="34" charset="-120"/>
            </a:endParaRPr>
          </a:p>
        </p:txBody>
      </p:sp>
      <p:sp>
        <p:nvSpPr>
          <p:cNvPr id="14" name="Rectangle 3"/>
          <p:cNvSpPr txBox="1">
            <a:spLocks noChangeArrowheads="1"/>
          </p:cNvSpPr>
          <p:nvPr/>
        </p:nvSpPr>
        <p:spPr bwMode="auto">
          <a:xfrm>
            <a:off x="0" y="1628775"/>
            <a:ext cx="9144000" cy="3246438"/>
          </a:xfrm>
          <a:prstGeom prst="rect">
            <a:avLst/>
          </a:prstGeom>
          <a:noFill/>
          <a:ln w="9525">
            <a:noFill/>
            <a:miter lim="800000"/>
            <a:headEnd/>
            <a:tailEnd/>
          </a:ln>
          <a:effectLst>
            <a:outerShdw blurRad="50800" dist="38100" dir="2700000" algn="tl" rotWithShape="0">
              <a:prstClr val="black">
                <a:alpha val="40000"/>
              </a:prstClr>
            </a:outerShdw>
          </a:effectLst>
        </p:spPr>
        <p:txBody>
          <a:bodyPr lIns="36000" rIns="36000"/>
          <a:lstStyle/>
          <a:p>
            <a:pPr marL="342900" indent="-342900" algn="ctr" eaLnBrk="0" hangingPunct="0">
              <a:lnSpc>
                <a:spcPct val="150000"/>
              </a:lnSpc>
              <a:spcBef>
                <a:spcPts val="1200"/>
              </a:spcBef>
              <a:defRPr/>
            </a:pPr>
            <a:r>
              <a:rPr lang="en-US" altLang="zh-TW" sz="3000" b="1" kern="0" dirty="0">
                <a:latin typeface="微軟正黑體" pitchFamily="34" charset="-120"/>
                <a:ea typeface="微軟正黑體" pitchFamily="34" charset="-120"/>
              </a:rPr>
              <a:t>Become the </a:t>
            </a:r>
            <a:r>
              <a:rPr lang="en-US" altLang="zh-TW" sz="3000" b="1" kern="0" dirty="0">
                <a:solidFill>
                  <a:schemeClr val="bg1"/>
                </a:solidFill>
                <a:latin typeface="微軟正黑體" pitchFamily="34" charset="-120"/>
                <a:ea typeface="微軟正黑體" pitchFamily="34" charset="-120"/>
              </a:rPr>
              <a:t>benchmark company </a:t>
            </a:r>
            <a:r>
              <a:rPr lang="en-US" altLang="zh-TW" sz="3000" b="1" kern="0" dirty="0">
                <a:latin typeface="微軟正黑體" pitchFamily="34" charset="-120"/>
                <a:ea typeface="微軟正黑體" pitchFamily="34" charset="-120"/>
              </a:rPr>
              <a:t>of </a:t>
            </a:r>
          </a:p>
          <a:p>
            <a:pPr marL="342900" indent="-342900" algn="ctr" eaLnBrk="0" hangingPunct="0">
              <a:lnSpc>
                <a:spcPct val="150000"/>
              </a:lnSpc>
              <a:spcBef>
                <a:spcPts val="1200"/>
              </a:spcBef>
              <a:defRPr/>
            </a:pPr>
            <a:r>
              <a:rPr lang="en-US" altLang="zh-TW" sz="3000" b="1" kern="0" dirty="0">
                <a:solidFill>
                  <a:schemeClr val="bg1"/>
                </a:solidFill>
                <a:latin typeface="微軟正黑體" pitchFamily="34" charset="-120"/>
                <a:ea typeface="微軟正黑體" pitchFamily="34" charset="-120"/>
              </a:rPr>
              <a:t>“Product Innovation” &amp; “Service Innovation” </a:t>
            </a:r>
          </a:p>
          <a:p>
            <a:pPr marL="342900" indent="-342900" algn="ctr" eaLnBrk="0" hangingPunct="0">
              <a:lnSpc>
                <a:spcPct val="150000"/>
              </a:lnSpc>
              <a:spcBef>
                <a:spcPts val="1200"/>
              </a:spcBef>
              <a:defRPr/>
            </a:pPr>
            <a:r>
              <a:rPr lang="en-US" altLang="zh-TW" sz="3000" b="1" kern="0" dirty="0">
                <a:latin typeface="微軟正黑體" pitchFamily="34" charset="-120"/>
                <a:ea typeface="微軟正黑體" pitchFamily="34" charset="-120"/>
              </a:rPr>
              <a:t>in the </a:t>
            </a:r>
            <a:r>
              <a:rPr lang="en-US" altLang="zh-TW" sz="3000" b="1" kern="0" dirty="0">
                <a:solidFill>
                  <a:schemeClr val="bg1"/>
                </a:solidFill>
                <a:latin typeface="微軟正黑體" pitchFamily="34" charset="-120"/>
                <a:ea typeface="微軟正黑體" pitchFamily="34" charset="-120"/>
              </a:rPr>
              <a:t>Cross-strait Auto Industry</a:t>
            </a:r>
          </a:p>
        </p:txBody>
      </p:sp>
      <p:sp>
        <p:nvSpPr>
          <p:cNvPr id="11270"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a:latin typeface="微軟正黑體" pitchFamily="34" charset="-120"/>
                <a:ea typeface="微軟正黑體" pitchFamily="34" charset="-120"/>
              </a:rPr>
              <a:t>Corporate Vision</a:t>
            </a:r>
            <a:endParaRPr lang="zh-TW" altLang="en-US" sz="3600" b="1">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字方塊 41"/>
          <p:cNvSpPr txBox="1"/>
          <p:nvPr/>
        </p:nvSpPr>
        <p:spPr>
          <a:xfrm>
            <a:off x="2050499" y="2276872"/>
            <a:ext cx="910800"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TW" sz="2000" dirty="0" smtClean="0"/>
              <a:t>Q 50</a:t>
            </a:r>
            <a:endParaRPr lang="zh-TW" altLang="en-US" sz="2000" dirty="0"/>
          </a:p>
        </p:txBody>
      </p:sp>
      <p:sp>
        <p:nvSpPr>
          <p:cNvPr id="48" name="文字方塊 47"/>
          <p:cNvSpPr txBox="1"/>
          <p:nvPr/>
        </p:nvSpPr>
        <p:spPr>
          <a:xfrm>
            <a:off x="2050499" y="5949280"/>
            <a:ext cx="910800"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TW" sz="2000" dirty="0" smtClean="0"/>
              <a:t>Q 70</a:t>
            </a:r>
            <a:endParaRPr lang="zh-TW" altLang="en-US" sz="2000" dirty="0"/>
          </a:p>
        </p:txBody>
      </p:sp>
      <p:sp>
        <p:nvSpPr>
          <p:cNvPr id="49" name="文字方塊 48"/>
          <p:cNvSpPr txBox="1"/>
          <p:nvPr/>
        </p:nvSpPr>
        <p:spPr>
          <a:xfrm>
            <a:off x="6358448" y="2276872"/>
            <a:ext cx="910827"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TW" sz="2000" dirty="0" smtClean="0"/>
              <a:t>QX 50</a:t>
            </a:r>
            <a:endParaRPr lang="zh-TW" altLang="en-US" sz="2000" dirty="0"/>
          </a:p>
        </p:txBody>
      </p:sp>
      <p:sp>
        <p:nvSpPr>
          <p:cNvPr id="50" name="文字方塊 49"/>
          <p:cNvSpPr txBox="1"/>
          <p:nvPr/>
        </p:nvSpPr>
        <p:spPr>
          <a:xfrm>
            <a:off x="4054192" y="4077072"/>
            <a:ext cx="910827"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TW" sz="2000" dirty="0" smtClean="0"/>
              <a:t>QX 60</a:t>
            </a:r>
            <a:endParaRPr lang="zh-TW" altLang="en-US" sz="2000" dirty="0"/>
          </a:p>
        </p:txBody>
      </p:sp>
      <p:sp>
        <p:nvSpPr>
          <p:cNvPr id="51" name="文字方塊 50"/>
          <p:cNvSpPr txBox="1"/>
          <p:nvPr/>
        </p:nvSpPr>
        <p:spPr>
          <a:xfrm>
            <a:off x="6358448" y="5949280"/>
            <a:ext cx="910827"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TW" sz="2000" dirty="0" smtClean="0"/>
              <a:t>QX 70</a:t>
            </a:r>
            <a:endParaRPr lang="zh-TW" altLang="en-US" sz="2000" dirty="0"/>
          </a:p>
        </p:txBody>
      </p:sp>
      <p:pic>
        <p:nvPicPr>
          <p:cNvPr id="19" name="圖片 18" descr="QX60.gif"/>
          <p:cNvPicPr>
            <a:picLocks noChangeAspect="1"/>
          </p:cNvPicPr>
          <p:nvPr/>
        </p:nvPicPr>
        <p:blipFill>
          <a:blip r:embed="rId2" cstate="print"/>
          <a:stretch>
            <a:fillRect/>
          </a:stretch>
        </p:blipFill>
        <p:spPr>
          <a:xfrm>
            <a:off x="3131840" y="2852936"/>
            <a:ext cx="2736000" cy="1268509"/>
          </a:xfrm>
          <a:prstGeom prst="rect">
            <a:avLst/>
          </a:prstGeom>
        </p:spPr>
      </p:pic>
      <p:pic>
        <p:nvPicPr>
          <p:cNvPr id="20" name="圖片 19" descr="QX 70.gif"/>
          <p:cNvPicPr>
            <a:picLocks noChangeAspect="1"/>
          </p:cNvPicPr>
          <p:nvPr/>
        </p:nvPicPr>
        <p:blipFill>
          <a:blip r:embed="rId3" cstate="print"/>
          <a:stretch>
            <a:fillRect/>
          </a:stretch>
        </p:blipFill>
        <p:spPr>
          <a:xfrm>
            <a:off x="5508104" y="4653136"/>
            <a:ext cx="2736000" cy="1268509"/>
          </a:xfrm>
          <a:prstGeom prst="rect">
            <a:avLst/>
          </a:prstGeom>
        </p:spPr>
      </p:pic>
      <p:pic>
        <p:nvPicPr>
          <p:cNvPr id="21" name="圖片 20" descr="Q50.png"/>
          <p:cNvPicPr>
            <a:picLocks noChangeAspect="1"/>
          </p:cNvPicPr>
          <p:nvPr/>
        </p:nvPicPr>
        <p:blipFill>
          <a:blip r:embed="rId4" cstate="print"/>
          <a:stretch>
            <a:fillRect/>
          </a:stretch>
        </p:blipFill>
        <p:spPr>
          <a:xfrm>
            <a:off x="1115616" y="980728"/>
            <a:ext cx="2736000" cy="1268509"/>
          </a:xfrm>
          <a:prstGeom prst="rect">
            <a:avLst/>
          </a:prstGeom>
        </p:spPr>
      </p:pic>
      <p:pic>
        <p:nvPicPr>
          <p:cNvPr id="7169" name="Picture 1" descr="\\ynnas01\BPF\YN-D0000(BPF.事業企劃暨財務部)\YN-D0G00\科內資料交換區\05_高階長官交辦事項\高階長官簡報資料\法人座談會\20160518法人座談會(富邦證券)\Q70.png"/>
          <p:cNvPicPr>
            <a:picLocks noChangeAspect="1" noChangeArrowheads="1"/>
          </p:cNvPicPr>
          <p:nvPr/>
        </p:nvPicPr>
        <p:blipFill>
          <a:blip r:embed="rId5" cstate="print"/>
          <a:srcRect l="23477" t="23996" r="23890" b="25252"/>
          <a:stretch>
            <a:fillRect/>
          </a:stretch>
        </p:blipFill>
        <p:spPr bwMode="auto">
          <a:xfrm flipH="1">
            <a:off x="1115616" y="4797280"/>
            <a:ext cx="2778352" cy="1152000"/>
          </a:xfrm>
          <a:prstGeom prst="rect">
            <a:avLst/>
          </a:prstGeom>
          <a:noFill/>
        </p:spPr>
      </p:pic>
      <p:pic>
        <p:nvPicPr>
          <p:cNvPr id="15" name="圖片 14" descr="QX50.png"/>
          <p:cNvPicPr>
            <a:picLocks noChangeAspect="1"/>
          </p:cNvPicPr>
          <p:nvPr/>
        </p:nvPicPr>
        <p:blipFill>
          <a:blip r:embed="rId6" cstate="print"/>
          <a:srcRect l="22438" t="23808" r="20475" b="13926"/>
          <a:stretch>
            <a:fillRect/>
          </a:stretch>
        </p:blipFill>
        <p:spPr>
          <a:xfrm flipH="1">
            <a:off x="5220072" y="980888"/>
            <a:ext cx="3070296" cy="1440000"/>
          </a:xfrm>
          <a:prstGeom prst="rect">
            <a:avLst/>
          </a:prstGeom>
        </p:spPr>
      </p:pic>
      <p:sp>
        <p:nvSpPr>
          <p:cNvPr id="13"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INFINITI-</a:t>
            </a:r>
            <a:r>
              <a:rPr lang="zh-TW" altLang="en-US" sz="3600" b="1" dirty="0">
                <a:latin typeface="微軟正黑體" pitchFamily="34" charset="-120"/>
                <a:ea typeface="微軟正黑體" pitchFamily="34" charset="-120"/>
              </a:rPr>
              <a:t> </a:t>
            </a:r>
            <a:r>
              <a:rPr lang="en-US" altLang="zh-TW" sz="3600" b="1" dirty="0">
                <a:latin typeface="微軟正黑體" pitchFamily="34" charset="-120"/>
                <a:ea typeface="微軟正黑體" pitchFamily="34" charset="-120"/>
              </a:rPr>
              <a:t>Imported Luxury Models</a:t>
            </a:r>
            <a:endParaRPr lang="zh-TW" altLang="en-US"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62" name="Picture 26" descr="D:\公關圖檔\車圖\NISSAN\370Z.jpg"/>
          <p:cNvPicPr>
            <a:picLocks noChangeAspect="1" noChangeArrowheads="1"/>
          </p:cNvPicPr>
          <p:nvPr/>
        </p:nvPicPr>
        <p:blipFill>
          <a:blip r:embed="rId2" cstate="print"/>
          <a:srcRect l="4445" r="15546"/>
          <a:stretch>
            <a:fillRect/>
          </a:stretch>
        </p:blipFill>
        <p:spPr bwMode="auto">
          <a:xfrm>
            <a:off x="3096152" y="3550944"/>
            <a:ext cx="2844000" cy="2370000"/>
          </a:xfrm>
          <a:prstGeom prst="rect">
            <a:avLst/>
          </a:prstGeom>
          <a:noFill/>
        </p:spPr>
      </p:pic>
      <p:sp>
        <p:nvSpPr>
          <p:cNvPr id="30" name="文字方塊 29"/>
          <p:cNvSpPr txBox="1"/>
          <p:nvPr/>
        </p:nvSpPr>
        <p:spPr>
          <a:xfrm>
            <a:off x="2195736" y="2996952"/>
            <a:ext cx="1324800"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TW" sz="2000" dirty="0" smtClean="0"/>
              <a:t>GT-R</a:t>
            </a:r>
          </a:p>
        </p:txBody>
      </p:sp>
      <p:sp>
        <p:nvSpPr>
          <p:cNvPr id="33" name="文字方塊 32"/>
          <p:cNvSpPr txBox="1"/>
          <p:nvPr/>
        </p:nvSpPr>
        <p:spPr>
          <a:xfrm>
            <a:off x="4164084" y="5445224"/>
            <a:ext cx="1324800"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TW" sz="2000" dirty="0" smtClean="0"/>
              <a:t>370 Z</a:t>
            </a:r>
          </a:p>
        </p:txBody>
      </p:sp>
      <p:sp>
        <p:nvSpPr>
          <p:cNvPr id="34" name="文字方塊 33"/>
          <p:cNvSpPr txBox="1"/>
          <p:nvPr/>
        </p:nvSpPr>
        <p:spPr>
          <a:xfrm>
            <a:off x="6312380" y="2974880"/>
            <a:ext cx="1324800" cy="4001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altLang="zh-TW" sz="2000" dirty="0" smtClean="0"/>
              <a:t>JUKE</a:t>
            </a:r>
          </a:p>
        </p:txBody>
      </p:sp>
      <p:pic>
        <p:nvPicPr>
          <p:cNvPr id="11" name="圖片 10" descr="JUKE.png"/>
          <p:cNvPicPr>
            <a:picLocks noChangeAspect="1"/>
          </p:cNvPicPr>
          <p:nvPr/>
        </p:nvPicPr>
        <p:blipFill>
          <a:blip r:embed="rId3" cstate="print"/>
          <a:stretch>
            <a:fillRect/>
          </a:stretch>
        </p:blipFill>
        <p:spPr>
          <a:xfrm>
            <a:off x="5508104" y="1340768"/>
            <a:ext cx="2700000" cy="1582756"/>
          </a:xfrm>
          <a:prstGeom prst="rect">
            <a:avLst/>
          </a:prstGeom>
        </p:spPr>
      </p:pic>
      <p:pic>
        <p:nvPicPr>
          <p:cNvPr id="12" name="圖片 11" descr="GTR.gif"/>
          <p:cNvPicPr>
            <a:picLocks noChangeAspect="1"/>
          </p:cNvPicPr>
          <p:nvPr/>
        </p:nvPicPr>
        <p:blipFill>
          <a:blip r:embed="rId4" cstate="print"/>
          <a:stretch>
            <a:fillRect/>
          </a:stretch>
        </p:blipFill>
        <p:spPr>
          <a:xfrm>
            <a:off x="1259632" y="1268760"/>
            <a:ext cx="3096000" cy="1667090"/>
          </a:xfrm>
          <a:prstGeom prst="rect">
            <a:avLst/>
          </a:prstGeom>
        </p:spPr>
      </p:pic>
      <p:sp>
        <p:nvSpPr>
          <p:cNvPr id="9" name="文字方塊 28"/>
          <p:cNvSpPr txBox="1">
            <a:spLocks noChangeArrowheads="1"/>
          </p:cNvSpPr>
          <p:nvPr/>
        </p:nvSpPr>
        <p:spPr bwMode="auto">
          <a:xfrm>
            <a:off x="0" y="115888"/>
            <a:ext cx="9144000" cy="647700"/>
          </a:xfrm>
          <a:prstGeom prst="rect">
            <a:avLst/>
          </a:prstGeom>
          <a:noFill/>
          <a:ln w="9525">
            <a:noFill/>
            <a:miter lim="800000"/>
            <a:headEnd/>
            <a:tailEnd/>
          </a:ln>
        </p:spPr>
        <p:txBody>
          <a:bodyPr>
            <a:spAutoFit/>
          </a:bodyPr>
          <a:lstStyle/>
          <a:p>
            <a:pPr algn="ctr"/>
            <a:r>
              <a:rPr lang="en-US" altLang="zh-TW" sz="3600" b="1" dirty="0">
                <a:latin typeface="微軟正黑體" pitchFamily="34" charset="-120"/>
                <a:ea typeface="微軟正黑體" pitchFamily="34" charset="-120"/>
              </a:rPr>
              <a:t>NISSAN-</a:t>
            </a:r>
            <a:r>
              <a:rPr lang="zh-TW" altLang="en-US" sz="3600" b="1" dirty="0">
                <a:latin typeface="微軟正黑體" pitchFamily="34" charset="-120"/>
                <a:ea typeface="微軟正黑體" pitchFamily="34" charset="-120"/>
              </a:rPr>
              <a:t> </a:t>
            </a:r>
            <a:r>
              <a:rPr lang="en-US" altLang="zh-TW" sz="3600" b="1" dirty="0">
                <a:latin typeface="微軟正黑體" pitchFamily="34" charset="-120"/>
                <a:ea typeface="微軟正黑體" pitchFamily="34" charset="-120"/>
              </a:rPr>
              <a:t>Imported Models</a:t>
            </a:r>
            <a:endParaRPr lang="zh-TW" altLang="en-US" sz="36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0527  Investor Conference held by Fubon Securities">
  <a:themeElements>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chemeClr val="bg1"/>
        </a:solidFill>
        <a:ln w="9525">
          <a:noFill/>
          <a:miter lim="800000"/>
          <a:headEnd/>
          <a:tailEnd/>
        </a:ln>
      </a:spPr>
      <a:bodyPr>
        <a:spAutoFit/>
      </a:bodyPr>
      <a:lstStyle>
        <a:defPPr marL="355600" indent="-355600" algn="just">
          <a:lnSpc>
            <a:spcPct val="150000"/>
          </a:lnSpc>
          <a:spcBef>
            <a:spcPts val="600"/>
          </a:spcBef>
          <a:buFont typeface="Arial" pitchFamily="34" charset="0"/>
          <a:buAutoNum type="arabicPeriod"/>
          <a:defRPr sz="1600" b="1" dirty="0">
            <a:latin typeface="微軟正黑體" pitchFamily="34" charset="-120"/>
            <a:ea typeface="微軟正黑體" pitchFamily="34" charset="-120"/>
          </a:defRPr>
        </a:defPPr>
      </a:lstStyle>
    </a:txDef>
  </a:objectDefaults>
  <a:extraClrSchemeLst>
    <a:extraClrScheme>
      <a:clrScheme name="1_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0527  Investor Conference held by Fubon Securities</Template>
  <TotalTime>870</TotalTime>
  <Words>984</Words>
  <Application>Microsoft Office PowerPoint</Application>
  <PresentationFormat>如螢幕大小 (4:3)</PresentationFormat>
  <Paragraphs>172</Paragraphs>
  <Slides>28</Slides>
  <Notes>1</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28</vt:i4>
      </vt:variant>
    </vt:vector>
  </HeadingPairs>
  <TitlesOfParts>
    <vt:vector size="30" baseType="lpstr">
      <vt:lpstr>0527  Investor Conference held by Fubon Securities</vt:lpstr>
      <vt:lpstr>Worksheet</vt:lpstr>
      <vt:lpstr>投影片 1</vt:lpstr>
      <vt:lpstr>投影片 2</vt:lpstr>
      <vt:lpstr>投影片 3</vt:lpstr>
      <vt:lpstr>投影片 4</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蔡嘉芸</dc:creator>
  <cp:lastModifiedBy>520498</cp:lastModifiedBy>
  <cp:revision>91</cp:revision>
  <dcterms:created xsi:type="dcterms:W3CDTF">2015-05-18T02:42:11Z</dcterms:created>
  <dcterms:modified xsi:type="dcterms:W3CDTF">2016-05-16T02:44:48Z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TAG2">
    <vt:lpwstr>000800e01d000000000001024120</vt:lpwstr>
  </property>
</Properties>
</file>